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7" r:id="rId2"/>
  </p:sldMasterIdLst>
  <p:notesMasterIdLst>
    <p:notesMasterId r:id="rId27"/>
  </p:notesMasterIdLst>
  <p:sldIdLst>
    <p:sldId id="356" r:id="rId3"/>
    <p:sldId id="256" r:id="rId4"/>
    <p:sldId id="357" r:id="rId5"/>
    <p:sldId id="465" r:id="rId6"/>
    <p:sldId id="471" r:id="rId7"/>
    <p:sldId id="472" r:id="rId8"/>
    <p:sldId id="422" r:id="rId9"/>
    <p:sldId id="473" r:id="rId10"/>
    <p:sldId id="475" r:id="rId11"/>
    <p:sldId id="476" r:id="rId12"/>
    <p:sldId id="474" r:id="rId13"/>
    <p:sldId id="485" r:id="rId14"/>
    <p:sldId id="469" r:id="rId15"/>
    <p:sldId id="478" r:id="rId16"/>
    <p:sldId id="479" r:id="rId17"/>
    <p:sldId id="480" r:id="rId18"/>
    <p:sldId id="481" r:id="rId19"/>
    <p:sldId id="482" r:id="rId20"/>
    <p:sldId id="283" r:id="rId21"/>
    <p:sldId id="477" r:id="rId22"/>
    <p:sldId id="483" r:id="rId23"/>
    <p:sldId id="484" r:id="rId24"/>
    <p:sldId id="468" r:id="rId25"/>
    <p:sldId id="29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正文" id="{74A88C6D-78C6-4E80-930D-4DCDE2FA78E2}">
          <p14:sldIdLst>
            <p14:sldId id="356"/>
            <p14:sldId id="256"/>
            <p14:sldId id="357"/>
            <p14:sldId id="465"/>
            <p14:sldId id="471"/>
            <p14:sldId id="472"/>
            <p14:sldId id="422"/>
            <p14:sldId id="473"/>
            <p14:sldId id="475"/>
            <p14:sldId id="476"/>
            <p14:sldId id="474"/>
            <p14:sldId id="485"/>
            <p14:sldId id="469"/>
            <p14:sldId id="478"/>
            <p14:sldId id="479"/>
            <p14:sldId id="480"/>
            <p14:sldId id="481"/>
            <p14:sldId id="482"/>
            <p14:sldId id="283"/>
            <p14:sldId id="477"/>
            <p14:sldId id="483"/>
            <p14:sldId id="484"/>
            <p14:sldId id="468"/>
            <p14:sldId id="293"/>
          </p14:sldIdLst>
        </p14:section>
        <p14:section name="设计规范及使用建议" id="{7D45D6CA-6DD4-4E2C-8C22-94A07C99F2CE}">
          <p14:sldIdLst/>
        </p14:section>
      </p14:sectionLst>
    </p:ext>
    <p:ext uri="{EFAFB233-063F-42B5-8137-9DF3F51BA10A}">
      <p15:sldGuideLst xmlns:p15="http://schemas.microsoft.com/office/powerpoint/2012/main">
        <p15:guide id="1" pos="7292">
          <p15:clr>
            <a:srgbClr val="A4A3A4"/>
          </p15:clr>
        </p15:guide>
        <p15:guide id="2" orient="horz" pos="300">
          <p15:clr>
            <a:srgbClr val="A4A3A4"/>
          </p15:clr>
        </p15:guide>
        <p15:guide id="3" orient="horz" pos="4004">
          <p15:clr>
            <a:srgbClr val="A4A3A4"/>
          </p15:clr>
        </p15:guide>
        <p15:guide id="4" pos="3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BABAB"/>
    <a:srgbClr val="C00000"/>
    <a:srgbClr val="F7D7D9"/>
    <a:srgbClr val="FAE4E5"/>
    <a:srgbClr val="F5C7C9"/>
    <a:srgbClr val="941C1F"/>
    <a:srgbClr val="DC5053"/>
    <a:srgbClr val="E27073"/>
    <a:srgbClr val="EA9698"/>
    <a:srgbClr val="F6D1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0" autoAdjust="0"/>
    <p:restoredTop sz="71176" autoAdjust="0"/>
  </p:normalViewPr>
  <p:slideViewPr>
    <p:cSldViewPr snapToGrid="0" showGuides="1">
      <p:cViewPr>
        <p:scale>
          <a:sx n="100" d="100"/>
          <a:sy n="100" d="100"/>
        </p:scale>
        <p:origin x="420" y="-232"/>
      </p:cViewPr>
      <p:guideLst>
        <p:guide pos="7292"/>
        <p:guide orient="horz" pos="300"/>
        <p:guide orient="horz" pos="4004"/>
        <p:guide pos="369"/>
      </p:guideLst>
    </p:cSldViewPr>
  </p:slideViewPr>
  <p:outlineViewPr>
    <p:cViewPr>
      <p:scale>
        <a:sx n="33" d="100"/>
        <a:sy n="33" d="100"/>
      </p:scale>
      <p:origin x="0" y="-138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EE8C4-2FB4-8C47-3846-FAC11912D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E8AECD-0A04-F2F5-8431-42357740C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C10552-E9FB-4DCA-1025-08D982F26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E3E62-7AD0-7510-758E-70B7497CC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14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5F9F-1EC1-DF66-61EA-5865B67E6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EC9AC4-CA8D-2E14-C10F-C4C35AFA3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76FF8B-25E9-01B4-758E-9BD51F264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B04835-6857-6E68-6999-C88CA398A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54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6491-414C-A718-902E-58F85334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C65BC7-03F5-7BCF-20CC-6AB13DC1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CCD314-5773-87DC-54B0-0DB583B4A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A0247-1AD6-8FCA-AA48-A5CCCC02C6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9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(</a:t>
            </a:r>
            <a:r>
              <a:rPr lang="en-US" altLang="zh-CN" dirty="0" err="1"/>
              <a:t>x_i</a:t>
            </a:r>
            <a:r>
              <a:rPr lang="en-US" altLang="zh-CN" dirty="0"/>
              <a:t>) = </a:t>
            </a:r>
            <a:r>
              <a:rPr lang="en-US" altLang="zh-CN" dirty="0" err="1"/>
              <a:t>e^x_i</a:t>
            </a:r>
            <a:r>
              <a:rPr lang="en-US" altLang="zh-CN" dirty="0"/>
              <a:t>/</a:t>
            </a:r>
            <a:r>
              <a:rPr lang="en-US" altLang="zh-CN" dirty="0" err="1"/>
              <a:t>sum_i</a:t>
            </a:r>
            <a:r>
              <a:rPr lang="en-US" altLang="zh-CN" dirty="0"/>
              <a:t>(</a:t>
            </a:r>
            <a:r>
              <a:rPr lang="en-US" altLang="zh-CN" dirty="0" err="1"/>
              <a:t>e^x_i</a:t>
            </a:r>
            <a:r>
              <a:rPr lang="en-US" altLang="zh-CN" dirty="0"/>
              <a:t>) </a:t>
            </a:r>
            <a:r>
              <a:rPr lang="zh-CN" altLang="en-US" dirty="0"/>
              <a:t>归一化至（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 </a:t>
            </a:r>
            <a:r>
              <a:rPr lang="en-US" altLang="zh-CN" dirty="0" err="1"/>
              <a:t>softplus</a:t>
            </a:r>
            <a:r>
              <a:rPr lang="en-US" altLang="zh-CN" dirty="0"/>
              <a:t> = log(1+e^x) </a:t>
            </a:r>
            <a:r>
              <a:rPr lang="zh-CN" altLang="en-US"/>
              <a:t>平滑激活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15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AAF4-860C-D019-8960-790E6081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2EE280-1468-E10D-34C8-89A9B490B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4A3607-0F6A-C626-CC2A-9F5260820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7CE74F-C496-8F08-0576-6049BD077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0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DBC7-2D2A-8192-FF10-84003D41D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3D1AFF-5675-471B-4169-C71EBA410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86E375-1D6A-6DEC-55CA-1797612C4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0091D0-1AF3-3CFA-9D00-0E9C26E45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67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D17A-FE30-16B0-5AC5-BDB851E9B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BB1CA8-5765-C012-01FE-5D68BE54F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015D89-EC6B-DEA7-071F-D19120AFA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DEB69A-4B75-AF84-8D9B-8E1D93CBD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2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367FA-EB22-C42B-EB8A-2BA3F5C9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DB2248-4A2C-390F-D7CD-0EAC98E1F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C30193-E2CF-CABC-5AE8-E706D1669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E9E7E-14C0-099C-C0DB-31F0B9494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7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7E872-1E69-58B9-574B-01919C02F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765D7F-78CB-8E7F-E110-47AE2A422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CD1940-3D2E-FAED-7603-7C7CBF8D4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6FE22-2BC4-3606-0B8A-5F3BFE142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7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3207D-EEDD-BBA8-5F38-3BBFB7F56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FEF230-C923-D355-CD08-87EF9B9CC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4F1EF6-60CC-0215-5548-4183EA36E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D2BEB-4225-F0A8-70EC-380D157F4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427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5D28-8AE5-8D7E-74C7-ADF8E05F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004E251-1F2C-2CA6-3856-67411805F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0F50BB-85D0-7DBF-09E6-1C200C471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DE01E-7B73-8CC9-C877-CC1BE8D54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2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DC5C8-6A67-1D37-CBA0-0D0DA6CD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B4D47C-049A-7C74-6752-16A9C7AD7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BF8829-2A8F-A3C0-6ED7-E08819ECF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60A678-7B3F-1ECB-2883-EF721C22E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277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03E7F-BD71-4F7F-BEAF-CA83D5F341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1310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0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ECC6-706B-1420-CDDE-C1637C2B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BA03538-3CA9-C9E8-E235-3F00AC5B2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73D7B-817C-032A-D1CA-DE530E2FA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735A38-68C0-E0A2-D952-8A754B687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598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560D-73B9-F5BC-D356-9FD9D23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0ED74E-0DB8-84B7-245B-82766E2E0F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D12BC9-4F17-E435-4A85-B75785EE6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C505F-1CC8-DDBF-1C6F-394B8A7EE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0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57A98-E317-F348-A6E0-AEB6E1EC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902FA1-642D-74A8-2530-91BD355FD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B00C35-4D63-A4E2-4901-CFD7A989C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0ACAE-42F2-42A1-17ED-2FCB63273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49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4A00-5F52-9650-7997-C03A45EDF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BF1FE5-17D9-2F1B-8970-3F265506F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E6753E-B5E2-80E2-7437-01B847CF9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D9EFD-4EDD-1BD4-4AE7-900780D7D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0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/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/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/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/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/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/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/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/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/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/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/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21373" y="284403"/>
            <a:ext cx="1154483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b="1" spc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XDU</a:t>
            </a:r>
            <a:endParaRPr lang="zh-CN" altLang="en-US" sz="3200" b="1" spc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  <a:t>2024/12/30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275564" y="2025794"/>
            <a:ext cx="7640871" cy="16485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基于动态神经网络的边缘计算网络优化策略</a:t>
            </a:r>
            <a:endParaRPr lang="zh-CN" altLang="en-US" sz="4400" b="1" baseline="3000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85511" y="4703022"/>
            <a:ext cx="3275628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sz="2000" dirty="0">
                <a:sym typeface="Arial" panose="020B0604020202020204" pitchFamily="34" charset="0"/>
              </a:rPr>
              <a:t>汇报人： 马龙飞</a:t>
            </a:r>
            <a:endParaRPr lang="en-US" altLang="zh-CN" sz="2000" dirty="0">
              <a:sym typeface="Arial" panose="020B0604020202020204" pitchFamily="34" charset="0"/>
            </a:endParaRPr>
          </a:p>
          <a:p>
            <a:r>
              <a:rPr lang="en-US" altLang="zh-CN" sz="2000" dirty="0">
                <a:sym typeface="Arial" panose="020B0604020202020204" pitchFamily="34" charset="0"/>
              </a:rPr>
              <a:t>                             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420403" y="6134566"/>
            <a:ext cx="3144585" cy="3385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汇报时间：</a:t>
            </a:r>
            <a:r>
              <a:rPr lang="en-US" altLang="zh-CN" dirty="0">
                <a:sym typeface="Arial" panose="020B0604020202020204" pitchFamily="34" charset="0"/>
              </a:rPr>
              <a:t>2024.12.30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-1"/>
            <a:ext cx="12192000" cy="31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-629641" y="2414059"/>
            <a:ext cx="1846660" cy="587375"/>
            <a:chOff x="136270" y="441325"/>
            <a:chExt cx="2690232" cy="1572670"/>
          </a:xfrm>
        </p:grpSpPr>
        <p:sp>
          <p:nvSpPr>
            <p:cNvPr id="60" name="矩形 59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rot="16200000">
            <a:off x="10974983" y="2414059"/>
            <a:ext cx="1846660" cy="587375"/>
            <a:chOff x="136270" y="441325"/>
            <a:chExt cx="2690232" cy="1572670"/>
          </a:xfrm>
        </p:grpSpPr>
        <p:sp>
          <p:nvSpPr>
            <p:cNvPr id="66" name="矩形 65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42892EFC-5FBD-4E83-B2B4-49F0CA2D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318294"/>
            <a:ext cx="2271217" cy="650922"/>
          </a:xfrm>
          <a:prstGeom prst="rect">
            <a:avLst/>
          </a:prstGeom>
          <a:solidFill>
            <a:srgbClr val="D1DBE7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33">
        <p:fade/>
      </p:transition>
    </mc:Choice>
    <mc:Fallback xmlns="">
      <p:transition spd="med" advTm="443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3E872-CE3C-D889-A828-9029D5243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8E6E3B3-55F8-96AB-DD64-E9A8C25C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4B70AC9D-4513-83AE-17AA-656B0B5F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4913F00A-C4A7-FE7F-2A67-5EE1FD2C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1C6A73F-CA1A-3E2A-0692-9F9954E9D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C4BCF696-EC37-40C4-41AE-90BE4BC621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4" y="1619037"/>
            <a:ext cx="4789032" cy="3619926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5C5D1750-1A2D-F90A-A27A-1895EAD0D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988678"/>
            <a:ext cx="39793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多用户边缘计算网络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3EC08D-CEA8-C740-A39C-24118E8F5201}"/>
              </a:ext>
            </a:extLst>
          </p:cNvPr>
          <p:cNvSpPr txBox="1"/>
          <p:nvPr/>
        </p:nvSpPr>
        <p:spPr>
          <a:xfrm>
            <a:off x="5889466" y="988678"/>
            <a:ext cx="503253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算法推理开销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097702-49E3-0F29-CFE4-4DDAB466E788}"/>
              </a:ext>
            </a:extLst>
          </p:cNvPr>
          <p:cNvSpPr txBox="1"/>
          <p:nvPr/>
        </p:nvSpPr>
        <p:spPr>
          <a:xfrm>
            <a:off x="6218890" y="1561600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线性层运算量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9201E3-5B96-9026-EB83-B65F18A09185}"/>
              </a:ext>
            </a:extLst>
          </p:cNvPr>
          <p:cNvSpPr txBox="1"/>
          <p:nvPr/>
        </p:nvSpPr>
        <p:spPr>
          <a:xfrm>
            <a:off x="6218890" y="2421894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单一模块推理时延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963194-1745-EE2F-B0E5-03C1DF4C73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35" y="2190337"/>
            <a:ext cx="2206745" cy="2671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73ADED9-E304-E033-DB66-C0CF24D78E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98" y="2932958"/>
            <a:ext cx="2346485" cy="7164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27C0B4-9A9E-053F-A512-23CDD54661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98" y="3943136"/>
            <a:ext cx="2310710" cy="64503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3AFF158-4FEC-10D3-DDEB-54375B2DC620}"/>
              </a:ext>
            </a:extLst>
          </p:cNvPr>
          <p:cNvSpPr txBox="1"/>
          <p:nvPr/>
        </p:nvSpPr>
        <p:spPr>
          <a:xfrm>
            <a:off x="6218890" y="3355262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总推理时延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E384A4A-9BC8-B327-663D-7FF900FE80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5534651"/>
            <a:ext cx="2053263" cy="3463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0ED5B08-D857-74DC-CA61-1D335762A147}"/>
              </a:ext>
            </a:extLst>
          </p:cNvPr>
          <p:cNvSpPr txBox="1"/>
          <p:nvPr/>
        </p:nvSpPr>
        <p:spPr>
          <a:xfrm>
            <a:off x="2219960" y="5235914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用户特征向量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EABF26-1141-18AF-17AB-9BE41DD47CF4}"/>
              </a:ext>
            </a:extLst>
          </p:cNvPr>
          <p:cNvSpPr/>
          <p:nvPr/>
        </p:nvSpPr>
        <p:spPr>
          <a:xfrm>
            <a:off x="9225914" y="3159488"/>
            <a:ext cx="233046" cy="23395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BC3A26-A15D-512E-C7E7-B62DC4C70F5D}"/>
              </a:ext>
            </a:extLst>
          </p:cNvPr>
          <p:cNvSpPr txBox="1"/>
          <p:nvPr/>
        </p:nvSpPr>
        <p:spPr>
          <a:xfrm>
            <a:off x="8735933" y="3610277"/>
            <a:ext cx="125896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模型深度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71E323F-D866-C584-8881-7531C21F57C1}"/>
              </a:ext>
            </a:extLst>
          </p:cNvPr>
          <p:cNvCxnSpPr>
            <a:cxnSpLocks/>
          </p:cNvCxnSpPr>
          <p:nvPr/>
        </p:nvCxnSpPr>
        <p:spPr>
          <a:xfrm>
            <a:off x="9359619" y="3429000"/>
            <a:ext cx="0" cy="17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7625AFB-CFFE-1DDE-68E1-84A7BF3F7262}"/>
              </a:ext>
            </a:extLst>
          </p:cNvPr>
          <p:cNvSpPr/>
          <p:nvPr/>
        </p:nvSpPr>
        <p:spPr>
          <a:xfrm>
            <a:off x="8952864" y="4064209"/>
            <a:ext cx="233046" cy="233952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B0FBF3C-336C-2E0F-F1B6-77B9F0D93B5A}"/>
              </a:ext>
            </a:extLst>
          </p:cNvPr>
          <p:cNvSpPr txBox="1"/>
          <p:nvPr/>
        </p:nvSpPr>
        <p:spPr>
          <a:xfrm>
            <a:off x="8462883" y="4514998"/>
            <a:ext cx="1258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模型宽度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9DD9880-771D-F76D-B58E-3B195F4DF8AE}"/>
              </a:ext>
            </a:extLst>
          </p:cNvPr>
          <p:cNvCxnSpPr>
            <a:cxnSpLocks/>
          </p:cNvCxnSpPr>
          <p:nvPr/>
        </p:nvCxnSpPr>
        <p:spPr>
          <a:xfrm>
            <a:off x="9086569" y="4333721"/>
            <a:ext cx="0" cy="17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>
            <a:extLst>
              <a:ext uri="{FF2B5EF4-FFF2-40B4-BE49-F238E27FC236}">
                <a16:creationId xmlns:a16="http://schemas.microsoft.com/office/drawing/2014/main" id="{148F5E9C-8799-25F3-C241-57AD8F9C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系统模型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1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09">
        <p:fade/>
      </p:transition>
    </mc:Choice>
    <mc:Fallback xmlns="">
      <p:transition spd="med" advTm="12910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E908C-9898-B034-F9C8-AEDB30A7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A89E5BEF-EA91-4230-A187-1CF6E6E3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1A7F61E7-E280-3FAD-92C3-F25F3FB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965CD432-6C62-6626-2D4C-19B04905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11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8DCF7A6-6068-5ADA-E598-CD88CD4D9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56DC973F-D564-6497-5109-1BD3704D56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4" y="1619037"/>
            <a:ext cx="4789032" cy="3619926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8E7A95D8-2732-3208-9252-8FEB74104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988678"/>
            <a:ext cx="39793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多用户边缘计算网络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273528-3FF5-F18C-B155-30DBDBDDB4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5534651"/>
            <a:ext cx="2053263" cy="346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EC17CC-5105-F430-F79D-2DADF6400F01}"/>
              </a:ext>
            </a:extLst>
          </p:cNvPr>
          <p:cNvSpPr txBox="1"/>
          <p:nvPr/>
        </p:nvSpPr>
        <p:spPr>
          <a:xfrm>
            <a:off x="2219960" y="5235914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用户特征向量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AF79E6-56CC-CE72-FC44-6494D0BDAE9D}"/>
              </a:ext>
            </a:extLst>
          </p:cNvPr>
          <p:cNvSpPr txBox="1"/>
          <p:nvPr/>
        </p:nvSpPr>
        <p:spPr>
          <a:xfrm>
            <a:off x="5103733" y="929373"/>
            <a:ext cx="198453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优化问题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6D795B-2629-C61A-DF4E-5BDF7E115561}"/>
              </a:ext>
            </a:extLst>
          </p:cNvPr>
          <p:cNvSpPr txBox="1"/>
          <p:nvPr/>
        </p:nvSpPr>
        <p:spPr>
          <a:xfrm>
            <a:off x="9771444" y="3306409"/>
            <a:ext cx="2331663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难点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如何同时优化决策性能与推理开销？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1A0288F-3DBB-6E21-1292-14847421A1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89" y="848078"/>
            <a:ext cx="4355019" cy="563162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B0E4B5B-B6FB-4C2C-1DB7-443C4FAE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0EA78-1E2B-DC96-4C02-332055E728F8}"/>
                  </a:ext>
                </a:extLst>
              </p:cNvPr>
              <p:cNvSpPr txBox="1"/>
              <p:nvPr/>
            </p:nvSpPr>
            <p:spPr>
              <a:xfrm>
                <a:off x="9997251" y="3952127"/>
                <a:ext cx="662157" cy="30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zh-CN" altLang="en-US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zh-CN" altLang="en-US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0B0EA78-1E2B-DC96-4C02-332055E7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251" y="3952127"/>
                <a:ext cx="662157" cy="3067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496413-4CCF-6D7D-A0FC-74D6086BCFAB}"/>
                  </a:ext>
                </a:extLst>
              </p:cNvPr>
              <p:cNvSpPr txBox="1"/>
              <p:nvPr/>
            </p:nvSpPr>
            <p:spPr>
              <a:xfrm>
                <a:off x="11245850" y="3950706"/>
                <a:ext cx="382757" cy="306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zh-CN" altLang="en-US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7496413-4CCF-6D7D-A0FC-74D6086BC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5850" y="3950706"/>
                <a:ext cx="382757" cy="306705"/>
              </a:xfrm>
              <a:prstGeom prst="rect">
                <a:avLst/>
              </a:prstGeom>
              <a:blipFill>
                <a:blip r:embed="rId9"/>
                <a:stretch>
                  <a:fillRect l="-11111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04264A79-DA4F-7C82-FF6B-7DFBC7E37A67}"/>
              </a:ext>
            </a:extLst>
          </p:cNvPr>
          <p:cNvSpPr/>
          <p:nvPr/>
        </p:nvSpPr>
        <p:spPr>
          <a:xfrm>
            <a:off x="10062633" y="4013200"/>
            <a:ext cx="474134" cy="19936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E5A9D6-55B5-8953-B379-895449B9CD88}"/>
              </a:ext>
            </a:extLst>
          </p:cNvPr>
          <p:cNvSpPr/>
          <p:nvPr/>
        </p:nvSpPr>
        <p:spPr>
          <a:xfrm>
            <a:off x="11245849" y="4013200"/>
            <a:ext cx="333633" cy="19936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41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09">
        <p:fade/>
      </p:transition>
    </mc:Choice>
    <mc:Fallback xmlns="">
      <p:transition spd="med" advTm="12910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EBFEA-933A-4332-AE21-2E02B6D9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CD67DFD1-CE9A-845B-7AB1-B6266D353EAE}"/>
              </a:ext>
            </a:extLst>
          </p:cNvPr>
          <p:cNvGrpSpPr/>
          <p:nvPr/>
        </p:nvGrpSpPr>
        <p:grpSpPr>
          <a:xfrm>
            <a:off x="605809" y="1829524"/>
            <a:ext cx="6255026" cy="1899920"/>
            <a:chOff x="1395454" y="924560"/>
            <a:chExt cx="6255026" cy="189992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61DFD6-4242-B28A-A276-ECD87C342A06}"/>
                </a:ext>
              </a:extLst>
            </p:cNvPr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5F822F-174D-D19B-E6C3-939E08092A4F}"/>
                </a:ext>
              </a:extLst>
            </p:cNvPr>
            <p:cNvSpPr txBox="1"/>
            <p:nvPr/>
          </p:nvSpPr>
          <p:spPr>
            <a:xfrm>
              <a:off x="2096441" y="1370796"/>
              <a:ext cx="1766830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Three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5A798D-5C87-F5C9-8FCF-BFBA16FD3C30}"/>
                </a:ext>
              </a:extLst>
            </p:cNvPr>
            <p:cNvSpPr txBox="1"/>
            <p:nvPr/>
          </p:nvSpPr>
          <p:spPr>
            <a:xfrm>
              <a:off x="1395458" y="1917085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所提方案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C894D8D-F75F-D710-746A-030FB5F65BC0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13E819F-470A-3579-1383-6BD601846705}"/>
              </a:ext>
            </a:extLst>
          </p:cNvPr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叁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7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36">
        <p:fade/>
      </p:transition>
    </mc:Choice>
    <mc:Fallback xmlns="">
      <p:transition spd="med" advTm="393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13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121B774-F94F-4AF7-980F-71CF783D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sp>
        <p:nvSpPr>
          <p:cNvPr id="205" name="文本框 204">
            <a:extLst>
              <a:ext uri="{FF2B5EF4-FFF2-40B4-BE49-F238E27FC236}">
                <a16:creationId xmlns:a16="http://schemas.microsoft.com/office/drawing/2014/main" id="{726E42B5-7B79-4906-E86C-532BD3D7ED3E}"/>
              </a:ext>
            </a:extLst>
          </p:cNvPr>
          <p:cNvSpPr txBox="1"/>
          <p:nvPr/>
        </p:nvSpPr>
        <p:spPr>
          <a:xfrm>
            <a:off x="1474922" y="5237905"/>
            <a:ext cx="9878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利用门控网络，根据任务特征动态地筛选专家模块，从而提高运算效率</a:t>
            </a:r>
          </a:p>
        </p:txBody>
      </p:sp>
      <p:pic>
        <p:nvPicPr>
          <p:cNvPr id="77" name="图形 76">
            <a:extLst>
              <a:ext uri="{FF2B5EF4-FFF2-40B4-BE49-F238E27FC236}">
                <a16:creationId xmlns:a16="http://schemas.microsoft.com/office/drawing/2014/main" id="{4A120CC8-5CAC-446A-D8D6-5DFC86FF2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8113" y="1121378"/>
            <a:ext cx="4457887" cy="4034118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F92F70BA-5332-F6EB-FA2C-04B7C915B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1" y="681318"/>
            <a:ext cx="60979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基于混合专家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的动态神经网络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2A9B3A-0556-7FB6-9468-495687924E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047" y="2971752"/>
            <a:ext cx="4929032" cy="5991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E7D59C-05F4-8448-8A45-36DA343411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83" y="2454229"/>
            <a:ext cx="3637373" cy="334653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95E0CC8-E496-5C9C-F0B6-03A5519ACB6A}"/>
              </a:ext>
            </a:extLst>
          </p:cNvPr>
          <p:cNvSpPr txBox="1"/>
          <p:nvPr/>
        </p:nvSpPr>
        <p:spPr>
          <a:xfrm>
            <a:off x="6648278" y="643359"/>
            <a:ext cx="198453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7A660E-0BA4-65D3-DEBE-1339D3BADA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57" y="1157737"/>
            <a:ext cx="1932114" cy="68165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76CDB49-0DE9-0A1F-1FC1-D12E715BE36E}"/>
              </a:ext>
            </a:extLst>
          </p:cNvPr>
          <p:cNvSpPr txBox="1"/>
          <p:nvPr/>
        </p:nvSpPr>
        <p:spPr>
          <a:xfrm>
            <a:off x="6661024" y="1839396"/>
            <a:ext cx="249086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门控网络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A2FFC25-A6AF-B60B-608B-2679E84F8629}"/>
              </a:ext>
            </a:extLst>
          </p:cNvPr>
          <p:cNvGrpSpPr/>
          <p:nvPr/>
        </p:nvGrpSpPr>
        <p:grpSpPr>
          <a:xfrm>
            <a:off x="7000047" y="3608856"/>
            <a:ext cx="4796118" cy="795558"/>
            <a:chOff x="7315091" y="3916216"/>
            <a:chExt cx="4796118" cy="79555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E06DDDE-76E5-983C-8BC5-65BB90005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091" y="3916216"/>
              <a:ext cx="4796118" cy="380994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1B3A6AC-1D2F-0EFB-D548-253A14A03DE9}"/>
                </a:ext>
              </a:extLst>
            </p:cNvPr>
            <p:cNvSpPr/>
            <p:nvPr/>
          </p:nvSpPr>
          <p:spPr>
            <a:xfrm>
              <a:off x="8683625" y="3960691"/>
              <a:ext cx="317219" cy="28636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B96B56E-FC08-C92B-7133-0F7D76133E9F}"/>
                </a:ext>
              </a:extLst>
            </p:cNvPr>
            <p:cNvSpPr txBox="1"/>
            <p:nvPr/>
          </p:nvSpPr>
          <p:spPr>
            <a:xfrm>
              <a:off x="8221501" y="4403997"/>
              <a:ext cx="12589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40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可训练权重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DFD6FE6-81F7-EAA8-A3AB-3BD49815E36B}"/>
                </a:ext>
              </a:extLst>
            </p:cNvPr>
            <p:cNvCxnSpPr>
              <a:cxnSpLocks/>
            </p:cNvCxnSpPr>
            <p:nvPr/>
          </p:nvCxnSpPr>
          <p:spPr>
            <a:xfrm>
              <a:off x="8837332" y="4265783"/>
              <a:ext cx="0" cy="176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52B28A05-657A-D641-1F39-0F6FE7F3860F}"/>
              </a:ext>
            </a:extLst>
          </p:cNvPr>
          <p:cNvSpPr/>
          <p:nvPr/>
        </p:nvSpPr>
        <p:spPr>
          <a:xfrm>
            <a:off x="8746406" y="1359962"/>
            <a:ext cx="561974" cy="26077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08ED41-5813-E162-8034-17083E86E0B8}"/>
              </a:ext>
            </a:extLst>
          </p:cNvPr>
          <p:cNvSpPr txBox="1"/>
          <p:nvPr/>
        </p:nvSpPr>
        <p:spPr>
          <a:xfrm>
            <a:off x="8421947" y="1801299"/>
            <a:ext cx="1258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门控权重稀疏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0CB6D65-AE4A-6D3A-712C-DAFA63B7986D}"/>
              </a:ext>
            </a:extLst>
          </p:cNvPr>
          <p:cNvCxnSpPr>
            <a:cxnSpLocks/>
          </p:cNvCxnSpPr>
          <p:nvPr/>
        </p:nvCxnSpPr>
        <p:spPr>
          <a:xfrm>
            <a:off x="9041400" y="1658119"/>
            <a:ext cx="0" cy="17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300FD53-7C56-D13B-B1BF-F408FD2F1F93}"/>
              </a:ext>
            </a:extLst>
          </p:cNvPr>
          <p:cNvSpPr txBox="1"/>
          <p:nvPr/>
        </p:nvSpPr>
        <p:spPr>
          <a:xfrm>
            <a:off x="1763920" y="5636776"/>
            <a:ext cx="363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仅运算非零权重对应的模块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A54FDD9-4637-C913-CB8B-C4647BF2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E493D3-5E61-1201-986F-9FE5CFDB9009}"/>
              </a:ext>
            </a:extLst>
          </p:cNvPr>
          <p:cNvSpPr txBox="1"/>
          <p:nvPr/>
        </p:nvSpPr>
        <p:spPr>
          <a:xfrm>
            <a:off x="806949" y="6153803"/>
            <a:ext cx="10735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N.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G. Hinton, J. Dean, et. al, “Outrageously Large Neural Networks: The Sparsely-Gated Mixture-of-Experts Layer,” Proc. ICLR, 2017.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D150E2-41AC-5BDC-1D83-234FE6F17E64}"/>
              </a:ext>
            </a:extLst>
          </p:cNvPr>
          <p:cNvSpPr/>
          <p:nvPr/>
        </p:nvSpPr>
        <p:spPr>
          <a:xfrm>
            <a:off x="10703858" y="2468471"/>
            <a:ext cx="131016" cy="26077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A5C3AA8-F473-43CF-C08C-B5F0F8A11C86}"/>
              </a:ext>
            </a:extLst>
          </p:cNvPr>
          <p:cNvCxnSpPr>
            <a:cxnSpLocks/>
          </p:cNvCxnSpPr>
          <p:nvPr/>
        </p:nvCxnSpPr>
        <p:spPr>
          <a:xfrm flipV="1">
            <a:off x="10778891" y="2260122"/>
            <a:ext cx="0" cy="17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4009ACB-0703-61E0-4B62-334319144C7C}"/>
              </a:ext>
            </a:extLst>
          </p:cNvPr>
          <p:cNvSpPr txBox="1"/>
          <p:nvPr/>
        </p:nvSpPr>
        <p:spPr>
          <a:xfrm>
            <a:off x="10149408" y="1983460"/>
            <a:ext cx="1258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非零权重数量</a:t>
            </a:r>
          </a:p>
        </p:txBody>
      </p:sp>
    </p:spTree>
    <p:extLst>
      <p:ext uri="{BB962C8B-B14F-4D97-AF65-F5344CB8AC3E}">
        <p14:creationId xmlns:p14="http://schemas.microsoft.com/office/powerpoint/2010/main" val="31921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3296-DAC1-27A9-6696-8E431F97E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DD067961-49AA-AC53-1072-7D6E5985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830B7C10-A7DA-0A29-BB0D-B1875115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F372C8C-FBB8-56C7-D799-0CBE320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14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601D8E7-9FF1-FC17-348A-D5B13314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sp>
        <p:nvSpPr>
          <p:cNvPr id="205" name="文本框 204">
            <a:extLst>
              <a:ext uri="{FF2B5EF4-FFF2-40B4-BE49-F238E27FC236}">
                <a16:creationId xmlns:a16="http://schemas.microsoft.com/office/drawing/2014/main" id="{5BAD7E1D-24D9-EB0A-736A-BC0663330E23}"/>
              </a:ext>
            </a:extLst>
          </p:cNvPr>
          <p:cNvSpPr txBox="1"/>
          <p:nvPr/>
        </p:nvSpPr>
        <p:spPr>
          <a:xfrm>
            <a:off x="1474922" y="5237905"/>
            <a:ext cx="9878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利用共享的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MoE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层输出多个优化变量，进一步提升推理效率</a:t>
            </a:r>
          </a:p>
        </p:txBody>
      </p:sp>
      <p:sp>
        <p:nvSpPr>
          <p:cNvPr id="3" name="文本框 27">
            <a:extLst>
              <a:ext uri="{FF2B5EF4-FFF2-40B4-BE49-F238E27FC236}">
                <a16:creationId xmlns:a16="http://schemas.microsoft.com/office/drawing/2014/main" id="{3C1747CE-6C13-75D0-F743-B1DCF1CEC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1" y="681318"/>
            <a:ext cx="60979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的多任务学习模型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E98B4A3-2315-6849-5711-DB555DEC43E7}"/>
              </a:ext>
            </a:extLst>
          </p:cNvPr>
          <p:cNvGrpSpPr/>
          <p:nvPr/>
        </p:nvGrpSpPr>
        <p:grpSpPr>
          <a:xfrm>
            <a:off x="2671465" y="1099531"/>
            <a:ext cx="7126318" cy="4044217"/>
            <a:chOff x="2671465" y="1406891"/>
            <a:chExt cx="7126318" cy="4044217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FF16A591-8FC6-38E2-9565-9DEF83652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1465" y="1406891"/>
              <a:ext cx="7126318" cy="4044217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DC6351E-99D3-CF9B-A69B-C7DAD5AD5B92}"/>
                </a:ext>
              </a:extLst>
            </p:cNvPr>
            <p:cNvSpPr txBox="1"/>
            <p:nvPr/>
          </p:nvSpPr>
          <p:spPr>
            <a:xfrm>
              <a:off x="4038600" y="5105512"/>
              <a:ext cx="2054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Shared Network</a:t>
              </a:r>
              <a:endParaRPr lang="zh-CN" altLang="en-US" sz="15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DD809007-3032-78CE-616B-FF61251A9455}"/>
              </a:ext>
            </a:extLst>
          </p:cNvPr>
          <p:cNvSpPr txBox="1"/>
          <p:nvPr/>
        </p:nvSpPr>
        <p:spPr>
          <a:xfrm>
            <a:off x="1821070" y="5634975"/>
            <a:ext cx="3634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共享部分仅需推理一次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984E59F-5DF9-B799-BE02-5228904F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E1F6B5-B80A-3B51-6D4E-3CA4BA85F319}"/>
              </a:ext>
            </a:extLst>
          </p:cNvPr>
          <p:cNvSpPr txBox="1"/>
          <p:nvPr/>
        </p:nvSpPr>
        <p:spPr>
          <a:xfrm>
            <a:off x="806949" y="6153803"/>
            <a:ext cx="10735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J. Ma, Z. Zhao, X. Yi, J. Chen, L. Hong, and E. H. Chi, “Modeling task relationships in multi-task learning with multi-gate mixture-of-experts,” Proc. SIGKDD, 2018. 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3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1F635-7A56-90A3-8264-35658ECA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ACD6ACA2-DA9B-C1AE-9CFF-53A3193C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6114C9A4-93BC-8543-9352-F17E24BE5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3802BC71-3FE8-3F50-E645-7BDFB7777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15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C62AEBA-1EE7-41E4-0786-D2A733C5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09B9E221-D803-4DE9-ECAA-C4ADB7531E14}"/>
                  </a:ext>
                </a:extLst>
              </p:cNvPr>
              <p:cNvSpPr txBox="1"/>
              <p:nvPr/>
            </p:nvSpPr>
            <p:spPr>
              <a:xfrm>
                <a:off x="1474922" y="5430005"/>
                <a:ext cx="98788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卸载模型给出决策变量</a:t>
                </a:r>
                <a14:m>
                  <m:oMath xmlns:m="http://schemas.openxmlformats.org/officeDocument/2006/math">
                    <m:r>
                      <a:rPr kumimoji="0" lang="en-US" altLang="zh-CN" sz="2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𝐗</m:t>
                    </m:r>
                  </m:oMath>
                </a14:m>
                <a:r>
                  <a:rPr kumimoji="0" lang="zh-CN" alt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，后续模型为需要卸载的任务分配资源</a:t>
                </a:r>
              </a:p>
            </p:txBody>
          </p:sp>
        </mc:Choice>
        <mc:Fallback xmlns=""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09B9E221-D803-4DE9-ECAA-C4ADB7531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22" y="5430005"/>
                <a:ext cx="9878878" cy="430887"/>
              </a:xfrm>
              <a:prstGeom prst="rect">
                <a:avLst/>
              </a:prstGeom>
              <a:blipFill>
                <a:blip r:embed="rId4"/>
                <a:stretch>
                  <a:fillRect l="-679" t="-1000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形 8">
            <a:extLst>
              <a:ext uri="{FF2B5EF4-FFF2-40B4-BE49-F238E27FC236}">
                <a16:creationId xmlns:a16="http://schemas.microsoft.com/office/drawing/2014/main" id="{E7CA8B7D-8489-7658-31DD-0716FA2B5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348" y="1265708"/>
            <a:ext cx="9540730" cy="4096064"/>
          </a:xfrm>
          <a:prstGeom prst="rect">
            <a:avLst/>
          </a:prstGeom>
        </p:spPr>
      </p:pic>
      <p:sp>
        <p:nvSpPr>
          <p:cNvPr id="4" name="文本框 27">
            <a:extLst>
              <a:ext uri="{FF2B5EF4-FFF2-40B4-BE49-F238E27FC236}">
                <a16:creationId xmlns:a16="http://schemas.microsoft.com/office/drawing/2014/main" id="{DFC68CDD-D837-5E22-A662-770962F6B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1" y="689002"/>
            <a:ext cx="68970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结合前置卸载模型，完成对优化问题的求解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03C2E8-0269-F9DA-D693-BFCA05B04358}"/>
              </a:ext>
            </a:extLst>
          </p:cNvPr>
          <p:cNvSpPr txBox="1"/>
          <p:nvPr/>
        </p:nvSpPr>
        <p:spPr>
          <a:xfrm>
            <a:off x="1821070" y="5827075"/>
            <a:ext cx="41878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模型运算量仍无法自适应调整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CE38AC7-15B8-0E36-9BEC-5D2B95AF5594}"/>
              </a:ext>
            </a:extLst>
          </p:cNvPr>
          <p:cNvSpPr/>
          <p:nvPr/>
        </p:nvSpPr>
        <p:spPr>
          <a:xfrm>
            <a:off x="3857385" y="1197475"/>
            <a:ext cx="6859693" cy="41642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10BFF8-87AE-495E-6D1A-DD9D69C795CC}"/>
              </a:ext>
            </a:extLst>
          </p:cNvPr>
          <p:cNvSpPr/>
          <p:nvPr/>
        </p:nvSpPr>
        <p:spPr>
          <a:xfrm>
            <a:off x="3952821" y="1212843"/>
            <a:ext cx="7400979" cy="4164298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ABEBBD-558B-838F-C09E-3D19681D0B62}"/>
              </a:ext>
            </a:extLst>
          </p:cNvPr>
          <p:cNvSpPr txBox="1"/>
          <p:nvPr/>
        </p:nvSpPr>
        <p:spPr>
          <a:xfrm>
            <a:off x="8388200" y="1250339"/>
            <a:ext cx="1854618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资源分配模型采用无监督学习训练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BF9B71-2F6A-9DBB-B6A4-55078F65CEA5}"/>
              </a:ext>
            </a:extLst>
          </p:cNvPr>
          <p:cNvSpPr txBox="1"/>
          <p:nvPr/>
        </p:nvSpPr>
        <p:spPr>
          <a:xfrm>
            <a:off x="2060374" y="4391550"/>
            <a:ext cx="1854618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卸载模型采用强化学习训练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(PG)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A2EC5A9-C9A2-50D8-FA12-32727D33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</p:spTree>
    <p:extLst>
      <p:ext uri="{BB962C8B-B14F-4D97-AF65-F5344CB8AC3E}">
        <p14:creationId xmlns:p14="http://schemas.microsoft.com/office/powerpoint/2010/main" val="28123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96A6-D23B-2F02-29BE-E3F2DC61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55AD7308-9993-C9FC-A541-D5B813593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0827B169-8261-BDDA-3D3D-F44F902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B350419-6A7D-5393-4D98-49290552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16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E79ED1C-79BF-2945-52BD-343B019A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sp>
        <p:nvSpPr>
          <p:cNvPr id="420" name="文本框 404">
            <a:extLst>
              <a:ext uri="{FF2B5EF4-FFF2-40B4-BE49-F238E27FC236}">
                <a16:creationId xmlns:a16="http://schemas.microsoft.com/office/drawing/2014/main" id="{7B29EFA6-9932-4A15-AA90-755EBB616380}"/>
              </a:ext>
            </a:extLst>
          </p:cNvPr>
          <p:cNvSpPr txBox="1"/>
          <p:nvPr/>
        </p:nvSpPr>
        <p:spPr>
          <a:xfrm>
            <a:off x="4543134" y="5141282"/>
            <a:ext cx="4143918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模型收缩过程中参数共享，提升收敛速度</a:t>
            </a:r>
            <a:endParaRPr lang="en-US" altLang="zh-CN" sz="1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21" name="组合 420">
            <a:extLst>
              <a:ext uri="{FF2B5EF4-FFF2-40B4-BE49-F238E27FC236}">
                <a16:creationId xmlns:a16="http://schemas.microsoft.com/office/drawing/2014/main" id="{B58A5FCF-EBCE-4EA6-9156-916E00AF4A33}"/>
              </a:ext>
            </a:extLst>
          </p:cNvPr>
          <p:cNvGrpSpPr/>
          <p:nvPr/>
        </p:nvGrpSpPr>
        <p:grpSpPr>
          <a:xfrm>
            <a:off x="4387102" y="3784491"/>
            <a:ext cx="1368000" cy="1260003"/>
            <a:chOff x="2332399" y="953431"/>
            <a:chExt cx="1458356" cy="1336860"/>
          </a:xfrm>
        </p:grpSpPr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977004E4-31E7-40A6-BF23-6B5740FAA84E}"/>
                </a:ext>
              </a:extLst>
            </p:cNvPr>
            <p:cNvSpPr/>
            <p:nvPr/>
          </p:nvSpPr>
          <p:spPr>
            <a:xfrm>
              <a:off x="2333718" y="956394"/>
              <a:ext cx="216000" cy="216000"/>
            </a:xfrm>
            <a:prstGeom prst="ellipse">
              <a:avLst/>
            </a:prstGeom>
            <a:solidFill>
              <a:srgbClr val="FEF4E6"/>
            </a:solidFill>
            <a:ln>
              <a:solidFill>
                <a:srgbClr val="FEF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0E570CE8-BE87-43AF-9033-F14FACD37968}"/>
                </a:ext>
              </a:extLst>
            </p:cNvPr>
            <p:cNvSpPr/>
            <p:nvPr/>
          </p:nvSpPr>
          <p:spPr>
            <a:xfrm>
              <a:off x="2333718" y="1331022"/>
              <a:ext cx="216000" cy="216000"/>
            </a:xfrm>
            <a:prstGeom prst="ellipse">
              <a:avLst/>
            </a:prstGeom>
            <a:solidFill>
              <a:srgbClr val="20B397"/>
            </a:solidFill>
            <a:ln>
              <a:solidFill>
                <a:srgbClr val="20B3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FC63B32D-B083-4730-BDE8-00C56D16E043}"/>
                </a:ext>
              </a:extLst>
            </p:cNvPr>
            <p:cNvSpPr/>
            <p:nvPr/>
          </p:nvSpPr>
          <p:spPr>
            <a:xfrm>
              <a:off x="2746518" y="956394"/>
              <a:ext cx="216000" cy="216000"/>
            </a:xfrm>
            <a:prstGeom prst="ellipse">
              <a:avLst/>
            </a:prstGeom>
            <a:solidFill>
              <a:srgbClr val="FDA628"/>
            </a:solidFill>
            <a:ln>
              <a:solidFill>
                <a:srgbClr val="FDA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F4042EF5-38F6-4338-BEFB-254F6F08E2F3}"/>
                </a:ext>
              </a:extLst>
            </p:cNvPr>
            <p:cNvSpPr/>
            <p:nvPr/>
          </p:nvSpPr>
          <p:spPr>
            <a:xfrm>
              <a:off x="3159318" y="953431"/>
              <a:ext cx="216000" cy="216000"/>
            </a:xfrm>
            <a:prstGeom prst="ellipse">
              <a:avLst/>
            </a:prstGeom>
            <a:solidFill>
              <a:srgbClr val="FDA628"/>
            </a:solidFill>
            <a:ln>
              <a:solidFill>
                <a:srgbClr val="FDA6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5DE52F0-ED99-4948-ADB8-12E33298F857}"/>
                </a:ext>
              </a:extLst>
            </p:cNvPr>
            <p:cNvSpPr/>
            <p:nvPr/>
          </p:nvSpPr>
          <p:spPr>
            <a:xfrm>
              <a:off x="3574755" y="953431"/>
              <a:ext cx="216000" cy="216000"/>
            </a:xfrm>
            <a:prstGeom prst="ellipse">
              <a:avLst/>
            </a:prstGeom>
            <a:solidFill>
              <a:srgbClr val="FEF4E6"/>
            </a:solidFill>
            <a:ln>
              <a:solidFill>
                <a:srgbClr val="FEF4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E0E22D20-228A-4FC9-8A8D-8C58D610FDE0}"/>
                </a:ext>
              </a:extLst>
            </p:cNvPr>
            <p:cNvSpPr/>
            <p:nvPr/>
          </p:nvSpPr>
          <p:spPr>
            <a:xfrm>
              <a:off x="2746518" y="1331022"/>
              <a:ext cx="216000" cy="216000"/>
            </a:xfrm>
            <a:prstGeom prst="ellipse">
              <a:avLst/>
            </a:prstGeom>
            <a:solidFill>
              <a:srgbClr val="20B397"/>
            </a:solidFill>
            <a:ln>
              <a:solidFill>
                <a:srgbClr val="20B3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7F85107B-EB72-4DBB-8B01-2D040099EA61}"/>
                </a:ext>
              </a:extLst>
            </p:cNvPr>
            <p:cNvSpPr/>
            <p:nvPr/>
          </p:nvSpPr>
          <p:spPr>
            <a:xfrm>
              <a:off x="3159318" y="1331022"/>
              <a:ext cx="216000" cy="216000"/>
            </a:xfrm>
            <a:prstGeom prst="ellipse">
              <a:avLst/>
            </a:prstGeom>
            <a:solidFill>
              <a:srgbClr val="20B397"/>
            </a:solidFill>
            <a:ln>
              <a:solidFill>
                <a:srgbClr val="20B3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3" name="椭圆 642">
              <a:extLst>
                <a:ext uri="{FF2B5EF4-FFF2-40B4-BE49-F238E27FC236}">
                  <a16:creationId xmlns:a16="http://schemas.microsoft.com/office/drawing/2014/main" id="{D9B863D6-6FD5-463E-B8C4-7359C6EAEA9D}"/>
                </a:ext>
              </a:extLst>
            </p:cNvPr>
            <p:cNvSpPr/>
            <p:nvPr/>
          </p:nvSpPr>
          <p:spPr>
            <a:xfrm>
              <a:off x="3574755" y="1331022"/>
              <a:ext cx="216000" cy="216000"/>
            </a:xfrm>
            <a:prstGeom prst="ellipse">
              <a:avLst/>
            </a:prstGeom>
            <a:solidFill>
              <a:srgbClr val="20B397"/>
            </a:solidFill>
            <a:ln>
              <a:solidFill>
                <a:srgbClr val="20B3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cxnSp>
          <p:nvCxnSpPr>
            <p:cNvPr id="644" name="直接连接符 643">
              <a:extLst>
                <a:ext uri="{FF2B5EF4-FFF2-40B4-BE49-F238E27FC236}">
                  <a16:creationId xmlns:a16="http://schemas.microsoft.com/office/drawing/2014/main" id="{235389EF-EF0C-401F-B47E-08C3F8BA8819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545067"/>
              <a:ext cx="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>
              <a:extLst>
                <a:ext uri="{FF2B5EF4-FFF2-40B4-BE49-F238E27FC236}">
                  <a16:creationId xmlns:a16="http://schemas.microsoft.com/office/drawing/2014/main" id="{CE86FD78-5C9B-43A4-87EC-0C3C91F5FBE0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545067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>
              <a:extLst>
                <a:ext uri="{FF2B5EF4-FFF2-40B4-BE49-F238E27FC236}">
                  <a16:creationId xmlns:a16="http://schemas.microsoft.com/office/drawing/2014/main" id="{4F1FA93F-65C6-4E61-9EB7-C55DAD1A86B4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545067"/>
              <a:ext cx="8256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>
              <a:extLst>
                <a:ext uri="{FF2B5EF4-FFF2-40B4-BE49-F238E27FC236}">
                  <a16:creationId xmlns:a16="http://schemas.microsoft.com/office/drawing/2014/main" id="{887BDC82-6443-4B29-968A-E0EFB744005D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545067"/>
              <a:ext cx="1241037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>
              <a:extLst>
                <a:ext uri="{FF2B5EF4-FFF2-40B4-BE49-F238E27FC236}">
                  <a16:creationId xmlns:a16="http://schemas.microsoft.com/office/drawing/2014/main" id="{BFC60C54-2A84-4B52-A7CC-21991D5F3865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545067"/>
              <a:ext cx="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>
              <a:extLst>
                <a:ext uri="{FF2B5EF4-FFF2-40B4-BE49-F238E27FC236}">
                  <a16:creationId xmlns:a16="http://schemas.microsoft.com/office/drawing/2014/main" id="{D49B22DE-B35F-4E48-91EC-6DFD333BE9A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542104"/>
              <a:ext cx="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>
              <a:extLst>
                <a:ext uri="{FF2B5EF4-FFF2-40B4-BE49-F238E27FC236}">
                  <a16:creationId xmlns:a16="http://schemas.microsoft.com/office/drawing/2014/main" id="{626429E8-0A97-445C-8944-795BCEC75E59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36" y="1542104"/>
              <a:ext cx="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>
              <a:extLst>
                <a:ext uri="{FF2B5EF4-FFF2-40B4-BE49-F238E27FC236}">
                  <a16:creationId xmlns:a16="http://schemas.microsoft.com/office/drawing/2014/main" id="{00E9A7E3-013A-4DA1-89D9-1322A1EBA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545067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>
              <a:extLst>
                <a:ext uri="{FF2B5EF4-FFF2-40B4-BE49-F238E27FC236}">
                  <a16:creationId xmlns:a16="http://schemas.microsoft.com/office/drawing/2014/main" id="{2E22644F-A098-49A6-8D11-B219EF0412A6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545067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>
              <a:extLst>
                <a:ext uri="{FF2B5EF4-FFF2-40B4-BE49-F238E27FC236}">
                  <a16:creationId xmlns:a16="http://schemas.microsoft.com/office/drawing/2014/main" id="{B2E08573-9D61-4EBE-B8A3-51369A56CFC5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545067"/>
              <a:ext cx="828237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>
              <a:extLst>
                <a:ext uri="{FF2B5EF4-FFF2-40B4-BE49-F238E27FC236}">
                  <a16:creationId xmlns:a16="http://schemas.microsoft.com/office/drawing/2014/main" id="{93673DF2-9EA5-47ED-B18B-E2591CF9B3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542104"/>
              <a:ext cx="8256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>
              <a:extLst>
                <a:ext uri="{FF2B5EF4-FFF2-40B4-BE49-F238E27FC236}">
                  <a16:creationId xmlns:a16="http://schemas.microsoft.com/office/drawing/2014/main" id="{91693357-C8EE-4EC2-9786-B3C6A255F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542104"/>
              <a:ext cx="4128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>
              <a:extLst>
                <a:ext uri="{FF2B5EF4-FFF2-40B4-BE49-F238E27FC236}">
                  <a16:creationId xmlns:a16="http://schemas.microsoft.com/office/drawing/2014/main" id="{2EBB7500-8B67-4A7B-8A38-CE714191294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542104"/>
              <a:ext cx="4154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>
              <a:extLst>
                <a:ext uri="{FF2B5EF4-FFF2-40B4-BE49-F238E27FC236}">
                  <a16:creationId xmlns:a16="http://schemas.microsoft.com/office/drawing/2014/main" id="{4585ADA2-1954-4C4E-8402-7C122FB5D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542104"/>
              <a:ext cx="12410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>
              <a:extLst>
                <a:ext uri="{FF2B5EF4-FFF2-40B4-BE49-F238E27FC236}">
                  <a16:creationId xmlns:a16="http://schemas.microsoft.com/office/drawing/2014/main" id="{394D775A-7BE4-4442-9914-A73B8C91C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542104"/>
              <a:ext cx="8282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>
              <a:extLst>
                <a:ext uri="{FF2B5EF4-FFF2-40B4-BE49-F238E27FC236}">
                  <a16:creationId xmlns:a16="http://schemas.microsoft.com/office/drawing/2014/main" id="{A2899D78-EF66-4D1A-AA95-55DFCF5992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999" y="1542104"/>
              <a:ext cx="4154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E4AD4559-C715-47E9-90E9-D0E64D8C1B01}"/>
                </a:ext>
              </a:extLst>
            </p:cNvPr>
            <p:cNvSpPr/>
            <p:nvPr/>
          </p:nvSpPr>
          <p:spPr>
            <a:xfrm>
              <a:off x="2333718" y="1703695"/>
              <a:ext cx="216000" cy="216000"/>
            </a:xfrm>
            <a:prstGeom prst="ellipse">
              <a:avLst/>
            </a:prstGeom>
            <a:solidFill>
              <a:srgbClr val="2FA3CE"/>
            </a:solidFill>
            <a:ln>
              <a:solidFill>
                <a:srgbClr val="2FA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1" name="椭圆 660">
              <a:extLst>
                <a:ext uri="{FF2B5EF4-FFF2-40B4-BE49-F238E27FC236}">
                  <a16:creationId xmlns:a16="http://schemas.microsoft.com/office/drawing/2014/main" id="{DEC39762-941C-488A-A8AC-4FE9A5E2AC04}"/>
                </a:ext>
              </a:extLst>
            </p:cNvPr>
            <p:cNvSpPr/>
            <p:nvPr/>
          </p:nvSpPr>
          <p:spPr>
            <a:xfrm>
              <a:off x="2746518" y="1703695"/>
              <a:ext cx="216000" cy="216000"/>
            </a:xfrm>
            <a:prstGeom prst="ellipse">
              <a:avLst/>
            </a:prstGeom>
            <a:solidFill>
              <a:srgbClr val="2FA3CE"/>
            </a:solidFill>
            <a:ln>
              <a:solidFill>
                <a:srgbClr val="2FA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2" name="椭圆 661">
              <a:extLst>
                <a:ext uri="{FF2B5EF4-FFF2-40B4-BE49-F238E27FC236}">
                  <a16:creationId xmlns:a16="http://schemas.microsoft.com/office/drawing/2014/main" id="{FA9A7B7D-65B4-4659-911C-295DBA544595}"/>
                </a:ext>
              </a:extLst>
            </p:cNvPr>
            <p:cNvSpPr/>
            <p:nvPr/>
          </p:nvSpPr>
          <p:spPr>
            <a:xfrm>
              <a:off x="3159318" y="1703695"/>
              <a:ext cx="216000" cy="216000"/>
            </a:xfrm>
            <a:prstGeom prst="ellipse">
              <a:avLst/>
            </a:prstGeom>
            <a:solidFill>
              <a:srgbClr val="2FA3CE"/>
            </a:solidFill>
            <a:ln>
              <a:solidFill>
                <a:srgbClr val="2FA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3" name="椭圆 662">
              <a:extLst>
                <a:ext uri="{FF2B5EF4-FFF2-40B4-BE49-F238E27FC236}">
                  <a16:creationId xmlns:a16="http://schemas.microsoft.com/office/drawing/2014/main" id="{80D88901-5593-4EA9-B0E7-809D239D2354}"/>
                </a:ext>
              </a:extLst>
            </p:cNvPr>
            <p:cNvSpPr/>
            <p:nvPr/>
          </p:nvSpPr>
          <p:spPr>
            <a:xfrm>
              <a:off x="3574755" y="1703695"/>
              <a:ext cx="216000" cy="216000"/>
            </a:xfrm>
            <a:prstGeom prst="ellipse">
              <a:avLst/>
            </a:prstGeom>
            <a:solidFill>
              <a:srgbClr val="2FA3CE"/>
            </a:solidFill>
            <a:ln>
              <a:solidFill>
                <a:srgbClr val="2FA3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4" name="椭圆 663">
              <a:extLst>
                <a:ext uri="{FF2B5EF4-FFF2-40B4-BE49-F238E27FC236}">
                  <a16:creationId xmlns:a16="http://schemas.microsoft.com/office/drawing/2014/main" id="{22C079FE-6FEF-491D-944F-4BFE3533F304}"/>
                </a:ext>
              </a:extLst>
            </p:cNvPr>
            <p:cNvSpPr/>
            <p:nvPr/>
          </p:nvSpPr>
          <p:spPr>
            <a:xfrm>
              <a:off x="2332399" y="2074291"/>
              <a:ext cx="216000" cy="216000"/>
            </a:xfrm>
            <a:prstGeom prst="ellipse">
              <a:avLst/>
            </a:prstGeom>
            <a:solidFill>
              <a:srgbClr val="2761B7"/>
            </a:solidFill>
            <a:ln>
              <a:solidFill>
                <a:srgbClr val="276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5" name="椭圆 664">
              <a:extLst>
                <a:ext uri="{FF2B5EF4-FFF2-40B4-BE49-F238E27FC236}">
                  <a16:creationId xmlns:a16="http://schemas.microsoft.com/office/drawing/2014/main" id="{64331B56-327D-490A-BF13-9026BB6994F4}"/>
                </a:ext>
              </a:extLst>
            </p:cNvPr>
            <p:cNvSpPr/>
            <p:nvPr/>
          </p:nvSpPr>
          <p:spPr>
            <a:xfrm>
              <a:off x="2745199" y="2074291"/>
              <a:ext cx="216000" cy="216000"/>
            </a:xfrm>
            <a:prstGeom prst="ellipse">
              <a:avLst/>
            </a:prstGeom>
            <a:solidFill>
              <a:srgbClr val="2761B7"/>
            </a:solidFill>
            <a:ln>
              <a:solidFill>
                <a:srgbClr val="276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6" name="椭圆 665">
              <a:extLst>
                <a:ext uri="{FF2B5EF4-FFF2-40B4-BE49-F238E27FC236}">
                  <a16:creationId xmlns:a16="http://schemas.microsoft.com/office/drawing/2014/main" id="{4BE3A0EA-AD4D-4B91-8ED8-D8319F5442A4}"/>
                </a:ext>
              </a:extLst>
            </p:cNvPr>
            <p:cNvSpPr/>
            <p:nvPr/>
          </p:nvSpPr>
          <p:spPr>
            <a:xfrm>
              <a:off x="3157999" y="2074291"/>
              <a:ext cx="216000" cy="216000"/>
            </a:xfrm>
            <a:prstGeom prst="ellipse">
              <a:avLst/>
            </a:prstGeom>
            <a:solidFill>
              <a:srgbClr val="2761B7"/>
            </a:solidFill>
            <a:ln>
              <a:solidFill>
                <a:srgbClr val="276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7" name="椭圆 666">
              <a:extLst>
                <a:ext uri="{FF2B5EF4-FFF2-40B4-BE49-F238E27FC236}">
                  <a16:creationId xmlns:a16="http://schemas.microsoft.com/office/drawing/2014/main" id="{129EE393-71F6-47C4-BDEE-A8EC01907BA5}"/>
                </a:ext>
              </a:extLst>
            </p:cNvPr>
            <p:cNvSpPr/>
            <p:nvPr/>
          </p:nvSpPr>
          <p:spPr>
            <a:xfrm>
              <a:off x="3573436" y="2074291"/>
              <a:ext cx="216000" cy="216000"/>
            </a:xfrm>
            <a:prstGeom prst="ellipse">
              <a:avLst/>
            </a:prstGeom>
            <a:solidFill>
              <a:srgbClr val="2761B7"/>
            </a:solidFill>
            <a:ln>
              <a:solidFill>
                <a:srgbClr val="2761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668" name="直接连接符 667">
              <a:extLst>
                <a:ext uri="{FF2B5EF4-FFF2-40B4-BE49-F238E27FC236}">
                  <a16:creationId xmlns:a16="http://schemas.microsoft.com/office/drawing/2014/main" id="{D23B0C6B-C8DA-4806-AC93-A4D1067984A7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915663"/>
              <a:ext cx="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>
              <a:extLst>
                <a:ext uri="{FF2B5EF4-FFF2-40B4-BE49-F238E27FC236}">
                  <a16:creationId xmlns:a16="http://schemas.microsoft.com/office/drawing/2014/main" id="{16F96888-B294-4BF6-B3B0-EB2F632E0947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915663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>
              <a:extLst>
                <a:ext uri="{FF2B5EF4-FFF2-40B4-BE49-F238E27FC236}">
                  <a16:creationId xmlns:a16="http://schemas.microsoft.com/office/drawing/2014/main" id="{1BD70D78-5BA3-4E4E-9731-38C5961A18D0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915663"/>
              <a:ext cx="8256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>
              <a:extLst>
                <a:ext uri="{FF2B5EF4-FFF2-40B4-BE49-F238E27FC236}">
                  <a16:creationId xmlns:a16="http://schemas.microsoft.com/office/drawing/2014/main" id="{7D89F64A-2397-4890-BC2F-06B4EDA1BE49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915663"/>
              <a:ext cx="1241037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>
              <a:extLst>
                <a:ext uri="{FF2B5EF4-FFF2-40B4-BE49-F238E27FC236}">
                  <a16:creationId xmlns:a16="http://schemas.microsoft.com/office/drawing/2014/main" id="{B6DB569A-DDE0-4B5D-85C3-A60F24AA4C78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915663"/>
              <a:ext cx="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>
              <a:extLst>
                <a:ext uri="{FF2B5EF4-FFF2-40B4-BE49-F238E27FC236}">
                  <a16:creationId xmlns:a16="http://schemas.microsoft.com/office/drawing/2014/main" id="{3244C9ED-FB9A-4ECB-BABB-B8BE13DCC456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912700"/>
              <a:ext cx="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>
              <a:extLst>
                <a:ext uri="{FF2B5EF4-FFF2-40B4-BE49-F238E27FC236}">
                  <a16:creationId xmlns:a16="http://schemas.microsoft.com/office/drawing/2014/main" id="{31582CC0-D25B-4A9F-BB43-006BDC8EC9E7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36" y="1912700"/>
              <a:ext cx="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>
              <a:extLst>
                <a:ext uri="{FF2B5EF4-FFF2-40B4-BE49-F238E27FC236}">
                  <a16:creationId xmlns:a16="http://schemas.microsoft.com/office/drawing/2014/main" id="{9480F0D7-7DCE-4025-8275-57AAAFFB7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915663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>
              <a:extLst>
                <a:ext uri="{FF2B5EF4-FFF2-40B4-BE49-F238E27FC236}">
                  <a16:creationId xmlns:a16="http://schemas.microsoft.com/office/drawing/2014/main" id="{59949D6A-C9F6-407B-A2A0-4A7992F4A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915663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>
              <a:extLst>
                <a:ext uri="{FF2B5EF4-FFF2-40B4-BE49-F238E27FC236}">
                  <a16:creationId xmlns:a16="http://schemas.microsoft.com/office/drawing/2014/main" id="{AB6D962B-93F1-45FE-AF65-F690A74C013F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915663"/>
              <a:ext cx="828237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>
              <a:extLst>
                <a:ext uri="{FF2B5EF4-FFF2-40B4-BE49-F238E27FC236}">
                  <a16:creationId xmlns:a16="http://schemas.microsoft.com/office/drawing/2014/main" id="{FB8B5210-BB65-4335-980C-40B9212EAB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912700"/>
              <a:ext cx="8256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678">
              <a:extLst>
                <a:ext uri="{FF2B5EF4-FFF2-40B4-BE49-F238E27FC236}">
                  <a16:creationId xmlns:a16="http://schemas.microsoft.com/office/drawing/2014/main" id="{6D5EBBE1-D8B4-4D57-9314-5C67629A5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912700"/>
              <a:ext cx="4128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679">
              <a:extLst>
                <a:ext uri="{FF2B5EF4-FFF2-40B4-BE49-F238E27FC236}">
                  <a16:creationId xmlns:a16="http://schemas.microsoft.com/office/drawing/2014/main" id="{7EAAC023-FF1C-4E7B-831B-A1EB952EFF19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912700"/>
              <a:ext cx="4154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680">
              <a:extLst>
                <a:ext uri="{FF2B5EF4-FFF2-40B4-BE49-F238E27FC236}">
                  <a16:creationId xmlns:a16="http://schemas.microsoft.com/office/drawing/2014/main" id="{B81E6B7F-8A3A-4E85-801E-684E32E0E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912700"/>
              <a:ext cx="12410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681">
              <a:extLst>
                <a:ext uri="{FF2B5EF4-FFF2-40B4-BE49-F238E27FC236}">
                  <a16:creationId xmlns:a16="http://schemas.microsoft.com/office/drawing/2014/main" id="{73B789B2-A983-4C00-BB9F-8C1F94CF0E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912700"/>
              <a:ext cx="8282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682">
              <a:extLst>
                <a:ext uri="{FF2B5EF4-FFF2-40B4-BE49-F238E27FC236}">
                  <a16:creationId xmlns:a16="http://schemas.microsoft.com/office/drawing/2014/main" id="{90A07FBC-922D-461C-93C4-7A5BDED366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999" y="1912700"/>
              <a:ext cx="4154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683">
              <a:extLst>
                <a:ext uri="{FF2B5EF4-FFF2-40B4-BE49-F238E27FC236}">
                  <a16:creationId xmlns:a16="http://schemas.microsoft.com/office/drawing/2014/main" id="{2643FD97-0094-4C52-A074-1D0D09A4991B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164865"/>
              <a:ext cx="0" cy="158628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接连接符 684">
              <a:extLst>
                <a:ext uri="{FF2B5EF4-FFF2-40B4-BE49-F238E27FC236}">
                  <a16:creationId xmlns:a16="http://schemas.microsoft.com/office/drawing/2014/main" id="{B6ACF0A2-BE04-4E04-BA53-875910D7F11D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164865"/>
              <a:ext cx="412800" cy="158628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接连接符 685">
              <a:extLst>
                <a:ext uri="{FF2B5EF4-FFF2-40B4-BE49-F238E27FC236}">
                  <a16:creationId xmlns:a16="http://schemas.microsoft.com/office/drawing/2014/main" id="{29B18987-88B3-48A8-9A57-38DA0EAF0C0E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164865"/>
              <a:ext cx="825600" cy="158628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接连接符 686">
              <a:extLst>
                <a:ext uri="{FF2B5EF4-FFF2-40B4-BE49-F238E27FC236}">
                  <a16:creationId xmlns:a16="http://schemas.microsoft.com/office/drawing/2014/main" id="{D75C0A6E-2C71-4052-9F22-052978B01E4A}"/>
                </a:ext>
              </a:extLst>
            </p:cNvPr>
            <p:cNvCxnSpPr>
              <a:cxnSpLocks/>
            </p:cNvCxnSpPr>
            <p:nvPr/>
          </p:nvCxnSpPr>
          <p:spPr>
            <a:xfrm>
              <a:off x="2440399" y="1164865"/>
              <a:ext cx="1241037" cy="158628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接连接符 687">
              <a:extLst>
                <a:ext uri="{FF2B5EF4-FFF2-40B4-BE49-F238E27FC236}">
                  <a16:creationId xmlns:a16="http://schemas.microsoft.com/office/drawing/2014/main" id="{B32DA508-E9C5-4F8E-88A8-5A61907A3A2B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164865"/>
              <a:ext cx="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接连接符 688">
              <a:extLst>
                <a:ext uri="{FF2B5EF4-FFF2-40B4-BE49-F238E27FC236}">
                  <a16:creationId xmlns:a16="http://schemas.microsoft.com/office/drawing/2014/main" id="{EE32F440-67C4-4DDA-894A-A2E9A2A92E31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161902"/>
              <a:ext cx="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>
              <a:extLst>
                <a:ext uri="{FF2B5EF4-FFF2-40B4-BE49-F238E27FC236}">
                  <a16:creationId xmlns:a16="http://schemas.microsoft.com/office/drawing/2014/main" id="{7FC5A1A6-D0CD-40D7-BD9B-79D0F6185ED1}"/>
                </a:ext>
              </a:extLst>
            </p:cNvPr>
            <p:cNvCxnSpPr>
              <a:cxnSpLocks/>
            </p:cNvCxnSpPr>
            <p:nvPr/>
          </p:nvCxnSpPr>
          <p:spPr>
            <a:xfrm>
              <a:off x="3681436" y="1161902"/>
              <a:ext cx="0" cy="161591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>
              <a:extLst>
                <a:ext uri="{FF2B5EF4-FFF2-40B4-BE49-F238E27FC236}">
                  <a16:creationId xmlns:a16="http://schemas.microsoft.com/office/drawing/2014/main" id="{63835A69-28D1-439A-8102-F2952F4F1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164865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>
              <a:extLst>
                <a:ext uri="{FF2B5EF4-FFF2-40B4-BE49-F238E27FC236}">
                  <a16:creationId xmlns:a16="http://schemas.microsoft.com/office/drawing/2014/main" id="{983F1CF6-0AB4-458E-87A5-EA7B31BB7857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164865"/>
              <a:ext cx="412800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>
              <a:extLst>
                <a:ext uri="{FF2B5EF4-FFF2-40B4-BE49-F238E27FC236}">
                  <a16:creationId xmlns:a16="http://schemas.microsoft.com/office/drawing/2014/main" id="{44D744DF-1863-4919-94DC-CF0512408B12}"/>
                </a:ext>
              </a:extLst>
            </p:cNvPr>
            <p:cNvCxnSpPr>
              <a:cxnSpLocks/>
            </p:cNvCxnSpPr>
            <p:nvPr/>
          </p:nvCxnSpPr>
          <p:spPr>
            <a:xfrm>
              <a:off x="2853199" y="1164865"/>
              <a:ext cx="828237" cy="1586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>
              <a:extLst>
                <a:ext uri="{FF2B5EF4-FFF2-40B4-BE49-F238E27FC236}">
                  <a16:creationId xmlns:a16="http://schemas.microsoft.com/office/drawing/2014/main" id="{10F38297-2C38-4567-9B95-B50CC41A0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161902"/>
              <a:ext cx="8256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>
              <a:extLst>
                <a:ext uri="{FF2B5EF4-FFF2-40B4-BE49-F238E27FC236}">
                  <a16:creationId xmlns:a16="http://schemas.microsoft.com/office/drawing/2014/main" id="{A2F5A081-6D65-4E86-BA30-06059D5406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161902"/>
              <a:ext cx="412800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>
              <a:extLst>
                <a:ext uri="{FF2B5EF4-FFF2-40B4-BE49-F238E27FC236}">
                  <a16:creationId xmlns:a16="http://schemas.microsoft.com/office/drawing/2014/main" id="{F59A9D23-4175-4D02-B236-55B25CD7662C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99" y="1161902"/>
              <a:ext cx="415437" cy="16159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>
              <a:extLst>
                <a:ext uri="{FF2B5EF4-FFF2-40B4-BE49-F238E27FC236}">
                  <a16:creationId xmlns:a16="http://schemas.microsoft.com/office/drawing/2014/main" id="{7CD02773-AAD5-4336-8F8C-23D58A102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0399" y="1161902"/>
              <a:ext cx="1241037" cy="161591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>
              <a:extLst>
                <a:ext uri="{FF2B5EF4-FFF2-40B4-BE49-F238E27FC236}">
                  <a16:creationId xmlns:a16="http://schemas.microsoft.com/office/drawing/2014/main" id="{77BF89A3-DA38-4042-8809-02C8D1A7D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99" y="1161902"/>
              <a:ext cx="828237" cy="161591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>
              <a:extLst>
                <a:ext uri="{FF2B5EF4-FFF2-40B4-BE49-F238E27FC236}">
                  <a16:creationId xmlns:a16="http://schemas.microsoft.com/office/drawing/2014/main" id="{3685E1B8-D1EB-4FF1-B3D1-D1116C5A9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999" y="1161902"/>
              <a:ext cx="415437" cy="161591"/>
            </a:xfrm>
            <a:prstGeom prst="line">
              <a:avLst/>
            </a:prstGeom>
            <a:ln w="12700">
              <a:solidFill>
                <a:srgbClr val="BCBC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2" name="组合 421">
            <a:extLst>
              <a:ext uri="{FF2B5EF4-FFF2-40B4-BE49-F238E27FC236}">
                <a16:creationId xmlns:a16="http://schemas.microsoft.com/office/drawing/2014/main" id="{66A05A02-F227-4637-9C59-A5E447E6D1FA}"/>
              </a:ext>
            </a:extLst>
          </p:cNvPr>
          <p:cNvGrpSpPr/>
          <p:nvPr/>
        </p:nvGrpSpPr>
        <p:grpSpPr>
          <a:xfrm>
            <a:off x="3057557" y="4189178"/>
            <a:ext cx="1073980" cy="301893"/>
            <a:chOff x="3007878" y="3904436"/>
            <a:chExt cx="1073980" cy="301893"/>
          </a:xfrm>
        </p:grpSpPr>
        <p:cxnSp>
          <p:nvCxnSpPr>
            <p:cNvPr id="634" name="直接箭头连接符 633">
              <a:extLst>
                <a:ext uri="{FF2B5EF4-FFF2-40B4-BE49-F238E27FC236}">
                  <a16:creationId xmlns:a16="http://schemas.microsoft.com/office/drawing/2014/main" id="{23483456-0EFE-4D79-B666-B876793D6D0B}"/>
                </a:ext>
              </a:extLst>
            </p:cNvPr>
            <p:cNvCxnSpPr>
              <a:cxnSpLocks/>
            </p:cNvCxnSpPr>
            <p:nvPr/>
          </p:nvCxnSpPr>
          <p:spPr>
            <a:xfrm>
              <a:off x="3007878" y="4206329"/>
              <a:ext cx="10739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" name="文本框 645">
              <a:extLst>
                <a:ext uri="{FF2B5EF4-FFF2-40B4-BE49-F238E27FC236}">
                  <a16:creationId xmlns:a16="http://schemas.microsoft.com/office/drawing/2014/main" id="{DBB5D60D-57F8-419B-A5D7-20518F462AA9}"/>
                </a:ext>
              </a:extLst>
            </p:cNvPr>
            <p:cNvSpPr txBox="1"/>
            <p:nvPr/>
          </p:nvSpPr>
          <p:spPr>
            <a:xfrm>
              <a:off x="3154305" y="3904436"/>
              <a:ext cx="7656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00" dirty="0">
                  <a:latin typeface="Arial" panose="020B0604020202020204" pitchFamily="34" charset="0"/>
                  <a:cs typeface="Arial" panose="020B0604020202020204" pitchFamily="34" charset="0"/>
                </a:rPr>
                <a:t> shrink</a:t>
              </a:r>
              <a:endParaRPr lang="zh-CN" altLang="en-U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:a16="http://schemas.microsoft.com/office/drawing/2014/main" id="{FCDBC097-F048-450C-8885-077C8B825894}"/>
              </a:ext>
            </a:extLst>
          </p:cNvPr>
          <p:cNvGrpSpPr/>
          <p:nvPr/>
        </p:nvGrpSpPr>
        <p:grpSpPr>
          <a:xfrm>
            <a:off x="1488297" y="3457592"/>
            <a:ext cx="1368000" cy="1587886"/>
            <a:chOff x="1438618" y="3172850"/>
            <a:chExt cx="1368000" cy="1587886"/>
          </a:xfrm>
        </p:grpSpPr>
        <p:grpSp>
          <p:nvGrpSpPr>
            <p:cNvPr id="568" name="组合 567">
              <a:extLst>
                <a:ext uri="{FF2B5EF4-FFF2-40B4-BE49-F238E27FC236}">
                  <a16:creationId xmlns:a16="http://schemas.microsoft.com/office/drawing/2014/main" id="{B4D5D28D-A4B1-43FA-A8DD-FEAAACBC4FCC}"/>
                </a:ext>
              </a:extLst>
            </p:cNvPr>
            <p:cNvGrpSpPr/>
            <p:nvPr/>
          </p:nvGrpSpPr>
          <p:grpSpPr>
            <a:xfrm>
              <a:off x="1438618" y="3500733"/>
              <a:ext cx="1368000" cy="1260003"/>
              <a:chOff x="2332399" y="953431"/>
              <a:chExt cx="1458356" cy="1336860"/>
            </a:xfrm>
          </p:grpSpPr>
          <p:sp>
            <p:nvSpPr>
              <p:cNvPr id="570" name="椭圆 569">
                <a:extLst>
                  <a:ext uri="{FF2B5EF4-FFF2-40B4-BE49-F238E27FC236}">
                    <a16:creationId xmlns:a16="http://schemas.microsoft.com/office/drawing/2014/main" id="{7128366D-B46C-4BC0-B111-E5F424595641}"/>
                  </a:ext>
                </a:extLst>
              </p:cNvPr>
              <p:cNvSpPr/>
              <p:nvPr/>
            </p:nvSpPr>
            <p:spPr>
              <a:xfrm>
                <a:off x="2333718" y="956394"/>
                <a:ext cx="216000" cy="216000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1" name="椭圆 570">
                <a:extLst>
                  <a:ext uri="{FF2B5EF4-FFF2-40B4-BE49-F238E27FC236}">
                    <a16:creationId xmlns:a16="http://schemas.microsoft.com/office/drawing/2014/main" id="{70B4B430-83FD-4CCE-B5CE-53CC3BC4BB09}"/>
                  </a:ext>
                </a:extLst>
              </p:cNvPr>
              <p:cNvSpPr/>
              <p:nvPr/>
            </p:nvSpPr>
            <p:spPr>
              <a:xfrm>
                <a:off x="2333718" y="1331022"/>
                <a:ext cx="216000" cy="216000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72" name="椭圆 571">
                <a:extLst>
                  <a:ext uri="{FF2B5EF4-FFF2-40B4-BE49-F238E27FC236}">
                    <a16:creationId xmlns:a16="http://schemas.microsoft.com/office/drawing/2014/main" id="{44497FC4-7264-4AF1-9009-12C73B170229}"/>
                  </a:ext>
                </a:extLst>
              </p:cNvPr>
              <p:cNvSpPr/>
              <p:nvPr/>
            </p:nvSpPr>
            <p:spPr>
              <a:xfrm>
                <a:off x="2746518" y="956394"/>
                <a:ext cx="216000" cy="216000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3" name="椭圆 572">
                <a:extLst>
                  <a:ext uri="{FF2B5EF4-FFF2-40B4-BE49-F238E27FC236}">
                    <a16:creationId xmlns:a16="http://schemas.microsoft.com/office/drawing/2014/main" id="{8A729BB7-8B55-4981-8A9F-CF2E8ED9E02A}"/>
                  </a:ext>
                </a:extLst>
              </p:cNvPr>
              <p:cNvSpPr/>
              <p:nvPr/>
            </p:nvSpPr>
            <p:spPr>
              <a:xfrm>
                <a:off x="3159318" y="953431"/>
                <a:ext cx="216000" cy="216000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4" name="椭圆 573">
                <a:extLst>
                  <a:ext uri="{FF2B5EF4-FFF2-40B4-BE49-F238E27FC236}">
                    <a16:creationId xmlns:a16="http://schemas.microsoft.com/office/drawing/2014/main" id="{D007DE4B-F098-471A-8E42-67608D3087D5}"/>
                  </a:ext>
                </a:extLst>
              </p:cNvPr>
              <p:cNvSpPr/>
              <p:nvPr/>
            </p:nvSpPr>
            <p:spPr>
              <a:xfrm>
                <a:off x="3574755" y="953431"/>
                <a:ext cx="216000" cy="216000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75" name="椭圆 574">
                <a:extLst>
                  <a:ext uri="{FF2B5EF4-FFF2-40B4-BE49-F238E27FC236}">
                    <a16:creationId xmlns:a16="http://schemas.microsoft.com/office/drawing/2014/main" id="{8A520762-1B85-4A1A-99E3-087483E9B0B3}"/>
                  </a:ext>
                </a:extLst>
              </p:cNvPr>
              <p:cNvSpPr/>
              <p:nvPr/>
            </p:nvSpPr>
            <p:spPr>
              <a:xfrm>
                <a:off x="2746518" y="1331022"/>
                <a:ext cx="216000" cy="216000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76" name="椭圆 575">
                <a:extLst>
                  <a:ext uri="{FF2B5EF4-FFF2-40B4-BE49-F238E27FC236}">
                    <a16:creationId xmlns:a16="http://schemas.microsoft.com/office/drawing/2014/main" id="{445FF55F-7088-4929-89E7-1FC26BD999AA}"/>
                  </a:ext>
                </a:extLst>
              </p:cNvPr>
              <p:cNvSpPr/>
              <p:nvPr/>
            </p:nvSpPr>
            <p:spPr>
              <a:xfrm>
                <a:off x="3159318" y="1331022"/>
                <a:ext cx="216000" cy="216000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77" name="椭圆 576">
                <a:extLst>
                  <a:ext uri="{FF2B5EF4-FFF2-40B4-BE49-F238E27FC236}">
                    <a16:creationId xmlns:a16="http://schemas.microsoft.com/office/drawing/2014/main" id="{97A5C9CE-6818-45C2-8E60-98D2DFCEE036}"/>
                  </a:ext>
                </a:extLst>
              </p:cNvPr>
              <p:cNvSpPr/>
              <p:nvPr/>
            </p:nvSpPr>
            <p:spPr>
              <a:xfrm>
                <a:off x="3574755" y="1331022"/>
                <a:ext cx="216000" cy="216000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78" name="直接连接符 577">
                <a:extLst>
                  <a:ext uri="{FF2B5EF4-FFF2-40B4-BE49-F238E27FC236}">
                    <a16:creationId xmlns:a16="http://schemas.microsoft.com/office/drawing/2014/main" id="{EAB572A9-6DB6-4353-8C78-D6E04203E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545067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直接连接符 578">
                <a:extLst>
                  <a:ext uri="{FF2B5EF4-FFF2-40B4-BE49-F238E27FC236}">
                    <a16:creationId xmlns:a16="http://schemas.microsoft.com/office/drawing/2014/main" id="{AF86319A-8D37-40C7-B00A-39A0025E3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545067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直接连接符 579">
                <a:extLst>
                  <a:ext uri="{FF2B5EF4-FFF2-40B4-BE49-F238E27FC236}">
                    <a16:creationId xmlns:a16="http://schemas.microsoft.com/office/drawing/2014/main" id="{981085E6-29F7-404C-8185-002833245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545067"/>
                <a:ext cx="8256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直接连接符 580">
                <a:extLst>
                  <a:ext uri="{FF2B5EF4-FFF2-40B4-BE49-F238E27FC236}">
                    <a16:creationId xmlns:a16="http://schemas.microsoft.com/office/drawing/2014/main" id="{E7C63233-93EF-45EB-9C58-54B4DDEF9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545067"/>
                <a:ext cx="12410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直接连接符 581">
                <a:extLst>
                  <a:ext uri="{FF2B5EF4-FFF2-40B4-BE49-F238E27FC236}">
                    <a16:creationId xmlns:a16="http://schemas.microsoft.com/office/drawing/2014/main" id="{682D7293-EE06-404C-9362-94ADC5967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545067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接连接符 582">
                <a:extLst>
                  <a:ext uri="{FF2B5EF4-FFF2-40B4-BE49-F238E27FC236}">
                    <a16:creationId xmlns:a16="http://schemas.microsoft.com/office/drawing/2014/main" id="{FD0A8A08-545E-4D2F-805E-D54300A3F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542104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直接连接符 583">
                <a:extLst>
                  <a:ext uri="{FF2B5EF4-FFF2-40B4-BE49-F238E27FC236}">
                    <a16:creationId xmlns:a16="http://schemas.microsoft.com/office/drawing/2014/main" id="{4CBC9314-EAE4-4A81-817B-ED4407DC2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36" y="1542104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直接连接符 584">
                <a:extLst>
                  <a:ext uri="{FF2B5EF4-FFF2-40B4-BE49-F238E27FC236}">
                    <a16:creationId xmlns:a16="http://schemas.microsoft.com/office/drawing/2014/main" id="{47EE5B78-F61E-4611-85B3-70C5FB1894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545067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接连接符 585">
                <a:extLst>
                  <a:ext uri="{FF2B5EF4-FFF2-40B4-BE49-F238E27FC236}">
                    <a16:creationId xmlns:a16="http://schemas.microsoft.com/office/drawing/2014/main" id="{43EE64FC-8010-46D1-8755-DB3C44B8A4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545067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直接连接符 586">
                <a:extLst>
                  <a:ext uri="{FF2B5EF4-FFF2-40B4-BE49-F238E27FC236}">
                    <a16:creationId xmlns:a16="http://schemas.microsoft.com/office/drawing/2014/main" id="{BCD83AE3-0851-4266-8F28-46AE954D4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545067"/>
                <a:ext cx="8282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直接连接符 587">
                <a:extLst>
                  <a:ext uri="{FF2B5EF4-FFF2-40B4-BE49-F238E27FC236}">
                    <a16:creationId xmlns:a16="http://schemas.microsoft.com/office/drawing/2014/main" id="{AD6981E1-3367-4073-BAD7-9367207CEF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542104"/>
                <a:ext cx="8256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接连接符 588">
                <a:extLst>
                  <a:ext uri="{FF2B5EF4-FFF2-40B4-BE49-F238E27FC236}">
                    <a16:creationId xmlns:a16="http://schemas.microsoft.com/office/drawing/2014/main" id="{570E9497-FE6C-472C-BB26-A20F911223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542104"/>
                <a:ext cx="4128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接连接符 589">
                <a:extLst>
                  <a:ext uri="{FF2B5EF4-FFF2-40B4-BE49-F238E27FC236}">
                    <a16:creationId xmlns:a16="http://schemas.microsoft.com/office/drawing/2014/main" id="{9F92011E-44DC-41E9-B82A-BD89DB4BB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542104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接连接符 590">
                <a:extLst>
                  <a:ext uri="{FF2B5EF4-FFF2-40B4-BE49-F238E27FC236}">
                    <a16:creationId xmlns:a16="http://schemas.microsoft.com/office/drawing/2014/main" id="{7AC310C4-C286-4D71-82B5-5A0EC6C34A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542104"/>
                <a:ext cx="12410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接连接符 591">
                <a:extLst>
                  <a:ext uri="{FF2B5EF4-FFF2-40B4-BE49-F238E27FC236}">
                    <a16:creationId xmlns:a16="http://schemas.microsoft.com/office/drawing/2014/main" id="{E81D4B31-E83D-4577-AABC-D6AC9EDBED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542104"/>
                <a:ext cx="8282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直接连接符 592">
                <a:extLst>
                  <a:ext uri="{FF2B5EF4-FFF2-40B4-BE49-F238E27FC236}">
                    <a16:creationId xmlns:a16="http://schemas.microsoft.com/office/drawing/2014/main" id="{58D8AEC1-E7FA-47E8-8321-2A8A1BD68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5999" y="1542104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4" name="椭圆 593">
                <a:extLst>
                  <a:ext uri="{FF2B5EF4-FFF2-40B4-BE49-F238E27FC236}">
                    <a16:creationId xmlns:a16="http://schemas.microsoft.com/office/drawing/2014/main" id="{535302CA-D861-4345-BDB9-39A819E860E6}"/>
                  </a:ext>
                </a:extLst>
              </p:cNvPr>
              <p:cNvSpPr/>
              <p:nvPr/>
            </p:nvSpPr>
            <p:spPr>
              <a:xfrm>
                <a:off x="2333718" y="1703695"/>
                <a:ext cx="216000" cy="216000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5" name="椭圆 594">
                <a:extLst>
                  <a:ext uri="{FF2B5EF4-FFF2-40B4-BE49-F238E27FC236}">
                    <a16:creationId xmlns:a16="http://schemas.microsoft.com/office/drawing/2014/main" id="{8E224608-8C78-4BD6-AA95-073EFCDC36F3}"/>
                  </a:ext>
                </a:extLst>
              </p:cNvPr>
              <p:cNvSpPr/>
              <p:nvPr/>
            </p:nvSpPr>
            <p:spPr>
              <a:xfrm>
                <a:off x="2746518" y="1703695"/>
                <a:ext cx="216000" cy="216000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6" name="椭圆 595">
                <a:extLst>
                  <a:ext uri="{FF2B5EF4-FFF2-40B4-BE49-F238E27FC236}">
                    <a16:creationId xmlns:a16="http://schemas.microsoft.com/office/drawing/2014/main" id="{5E7FD5B1-0AD4-4D29-93B1-396214FCE759}"/>
                  </a:ext>
                </a:extLst>
              </p:cNvPr>
              <p:cNvSpPr/>
              <p:nvPr/>
            </p:nvSpPr>
            <p:spPr>
              <a:xfrm>
                <a:off x="3159318" y="1703695"/>
                <a:ext cx="216000" cy="216000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7" name="椭圆 596">
                <a:extLst>
                  <a:ext uri="{FF2B5EF4-FFF2-40B4-BE49-F238E27FC236}">
                    <a16:creationId xmlns:a16="http://schemas.microsoft.com/office/drawing/2014/main" id="{6FDFDC2C-89D4-4C9D-9BA8-269B914B5293}"/>
                  </a:ext>
                </a:extLst>
              </p:cNvPr>
              <p:cNvSpPr/>
              <p:nvPr/>
            </p:nvSpPr>
            <p:spPr>
              <a:xfrm>
                <a:off x="3574755" y="1703695"/>
                <a:ext cx="216000" cy="216000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8" name="椭圆 597">
                <a:extLst>
                  <a:ext uri="{FF2B5EF4-FFF2-40B4-BE49-F238E27FC236}">
                    <a16:creationId xmlns:a16="http://schemas.microsoft.com/office/drawing/2014/main" id="{2717C17B-4BC8-4558-9099-2BD5DA4DD55A}"/>
                  </a:ext>
                </a:extLst>
              </p:cNvPr>
              <p:cNvSpPr/>
              <p:nvPr/>
            </p:nvSpPr>
            <p:spPr>
              <a:xfrm>
                <a:off x="2332399" y="2074291"/>
                <a:ext cx="216000" cy="216000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9" name="椭圆 598">
                <a:extLst>
                  <a:ext uri="{FF2B5EF4-FFF2-40B4-BE49-F238E27FC236}">
                    <a16:creationId xmlns:a16="http://schemas.microsoft.com/office/drawing/2014/main" id="{F9D5666F-EE68-4DF2-9551-D9D50D078BD3}"/>
                  </a:ext>
                </a:extLst>
              </p:cNvPr>
              <p:cNvSpPr/>
              <p:nvPr/>
            </p:nvSpPr>
            <p:spPr>
              <a:xfrm>
                <a:off x="2745199" y="2074291"/>
                <a:ext cx="216000" cy="216000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00" name="椭圆 599">
                <a:extLst>
                  <a:ext uri="{FF2B5EF4-FFF2-40B4-BE49-F238E27FC236}">
                    <a16:creationId xmlns:a16="http://schemas.microsoft.com/office/drawing/2014/main" id="{E8A7D9BB-421F-42B9-A3C5-87DB5833F4CB}"/>
                  </a:ext>
                </a:extLst>
              </p:cNvPr>
              <p:cNvSpPr/>
              <p:nvPr/>
            </p:nvSpPr>
            <p:spPr>
              <a:xfrm>
                <a:off x="3157999" y="2074291"/>
                <a:ext cx="216000" cy="216000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01" name="椭圆 600">
                <a:extLst>
                  <a:ext uri="{FF2B5EF4-FFF2-40B4-BE49-F238E27FC236}">
                    <a16:creationId xmlns:a16="http://schemas.microsoft.com/office/drawing/2014/main" id="{2D679CC2-2A0A-402D-B58C-1773789604A4}"/>
                  </a:ext>
                </a:extLst>
              </p:cNvPr>
              <p:cNvSpPr/>
              <p:nvPr/>
            </p:nvSpPr>
            <p:spPr>
              <a:xfrm>
                <a:off x="3573436" y="2074291"/>
                <a:ext cx="216000" cy="216000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602" name="直接连接符 601">
                <a:extLst>
                  <a:ext uri="{FF2B5EF4-FFF2-40B4-BE49-F238E27FC236}">
                    <a16:creationId xmlns:a16="http://schemas.microsoft.com/office/drawing/2014/main" id="{68B3BC32-BB55-4CA6-8830-7A0D1EEB9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915663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直接连接符 602">
                <a:extLst>
                  <a:ext uri="{FF2B5EF4-FFF2-40B4-BE49-F238E27FC236}">
                    <a16:creationId xmlns:a16="http://schemas.microsoft.com/office/drawing/2014/main" id="{6C0446ED-8AE6-4B6A-8A90-DFB51DC9F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915663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直接连接符 603">
                <a:extLst>
                  <a:ext uri="{FF2B5EF4-FFF2-40B4-BE49-F238E27FC236}">
                    <a16:creationId xmlns:a16="http://schemas.microsoft.com/office/drawing/2014/main" id="{2A74EDFB-8789-4185-B402-AD9C65219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915663"/>
                <a:ext cx="8256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直接连接符 604">
                <a:extLst>
                  <a:ext uri="{FF2B5EF4-FFF2-40B4-BE49-F238E27FC236}">
                    <a16:creationId xmlns:a16="http://schemas.microsoft.com/office/drawing/2014/main" id="{092D6EDE-1A2C-4C8C-A7A9-EB7B785AE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915663"/>
                <a:ext cx="12410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直接连接符 605">
                <a:extLst>
                  <a:ext uri="{FF2B5EF4-FFF2-40B4-BE49-F238E27FC236}">
                    <a16:creationId xmlns:a16="http://schemas.microsoft.com/office/drawing/2014/main" id="{D8EB4B86-CDDE-40E5-A626-B4FE1BD6BA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915663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直接连接符 606">
                <a:extLst>
                  <a:ext uri="{FF2B5EF4-FFF2-40B4-BE49-F238E27FC236}">
                    <a16:creationId xmlns:a16="http://schemas.microsoft.com/office/drawing/2014/main" id="{7C952DED-109F-48EB-9649-0ED77A866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912700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直接连接符 607">
                <a:extLst>
                  <a:ext uri="{FF2B5EF4-FFF2-40B4-BE49-F238E27FC236}">
                    <a16:creationId xmlns:a16="http://schemas.microsoft.com/office/drawing/2014/main" id="{72829A50-44B3-401E-98B9-47EDBE2B3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36" y="1912700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接连接符 608">
                <a:extLst>
                  <a:ext uri="{FF2B5EF4-FFF2-40B4-BE49-F238E27FC236}">
                    <a16:creationId xmlns:a16="http://schemas.microsoft.com/office/drawing/2014/main" id="{9650C38C-42E9-4B0B-A963-B3542C08F3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915663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直接连接符 609">
                <a:extLst>
                  <a:ext uri="{FF2B5EF4-FFF2-40B4-BE49-F238E27FC236}">
                    <a16:creationId xmlns:a16="http://schemas.microsoft.com/office/drawing/2014/main" id="{F1AA8A1E-2825-4431-94D6-82EED45CE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915663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直接连接符 610">
                <a:extLst>
                  <a:ext uri="{FF2B5EF4-FFF2-40B4-BE49-F238E27FC236}">
                    <a16:creationId xmlns:a16="http://schemas.microsoft.com/office/drawing/2014/main" id="{31D75001-07FE-4535-ABA7-E9713331B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915663"/>
                <a:ext cx="8282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接连接符 611">
                <a:extLst>
                  <a:ext uri="{FF2B5EF4-FFF2-40B4-BE49-F238E27FC236}">
                    <a16:creationId xmlns:a16="http://schemas.microsoft.com/office/drawing/2014/main" id="{CAE42EBC-165C-420B-AC5B-2C412B190F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912700"/>
                <a:ext cx="8256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3CA7B064-69ED-432F-91ED-89A704581E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912700"/>
                <a:ext cx="4128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直接连接符 613">
                <a:extLst>
                  <a:ext uri="{FF2B5EF4-FFF2-40B4-BE49-F238E27FC236}">
                    <a16:creationId xmlns:a16="http://schemas.microsoft.com/office/drawing/2014/main" id="{790D3C2F-8215-422C-B46D-ABD4E158F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912700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直接连接符 614">
                <a:extLst>
                  <a:ext uri="{FF2B5EF4-FFF2-40B4-BE49-F238E27FC236}">
                    <a16:creationId xmlns:a16="http://schemas.microsoft.com/office/drawing/2014/main" id="{9ECDCA27-180B-4844-B102-22C9C944C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912700"/>
                <a:ext cx="12410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341C6D15-81A1-45D7-B5E3-85654A7B00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912700"/>
                <a:ext cx="8282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02537728-1BB7-4B88-84EC-3BC00AA145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5999" y="1912700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接连接符 617">
                <a:extLst>
                  <a:ext uri="{FF2B5EF4-FFF2-40B4-BE49-F238E27FC236}">
                    <a16:creationId xmlns:a16="http://schemas.microsoft.com/office/drawing/2014/main" id="{62E485FB-A79F-41B9-9780-E3654A909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164865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直接连接符 618">
                <a:extLst>
                  <a:ext uri="{FF2B5EF4-FFF2-40B4-BE49-F238E27FC236}">
                    <a16:creationId xmlns:a16="http://schemas.microsoft.com/office/drawing/2014/main" id="{0E7A29CF-40F9-4DD3-9662-94FD1189F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164865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直接连接符 619">
                <a:extLst>
                  <a:ext uri="{FF2B5EF4-FFF2-40B4-BE49-F238E27FC236}">
                    <a16:creationId xmlns:a16="http://schemas.microsoft.com/office/drawing/2014/main" id="{1D8BF173-2774-4623-BF40-1CF067425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164865"/>
                <a:ext cx="8256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直接连接符 620">
                <a:extLst>
                  <a:ext uri="{FF2B5EF4-FFF2-40B4-BE49-F238E27FC236}">
                    <a16:creationId xmlns:a16="http://schemas.microsoft.com/office/drawing/2014/main" id="{4DD0A820-670D-4D0C-9175-BC6B8B985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0399" y="1164865"/>
                <a:ext cx="12410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直接连接符 621">
                <a:extLst>
                  <a:ext uri="{FF2B5EF4-FFF2-40B4-BE49-F238E27FC236}">
                    <a16:creationId xmlns:a16="http://schemas.microsoft.com/office/drawing/2014/main" id="{88653DC7-3ADD-44A2-8121-E7621B454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164865"/>
                <a:ext cx="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直接连接符 622">
                <a:extLst>
                  <a:ext uri="{FF2B5EF4-FFF2-40B4-BE49-F238E27FC236}">
                    <a16:creationId xmlns:a16="http://schemas.microsoft.com/office/drawing/2014/main" id="{99320909-7B5A-4DC5-9717-1A8A0A6F8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161902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直接连接符 623">
                <a:extLst>
                  <a:ext uri="{FF2B5EF4-FFF2-40B4-BE49-F238E27FC236}">
                    <a16:creationId xmlns:a16="http://schemas.microsoft.com/office/drawing/2014/main" id="{21736AA2-B180-47DE-B80F-F21D2D4B3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1436" y="1161902"/>
                <a:ext cx="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直接连接符 624">
                <a:extLst>
                  <a:ext uri="{FF2B5EF4-FFF2-40B4-BE49-F238E27FC236}">
                    <a16:creationId xmlns:a16="http://schemas.microsoft.com/office/drawing/2014/main" id="{62BB5D1D-692A-4F11-A7EC-8EB494481A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164865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直接连接符 625">
                <a:extLst>
                  <a:ext uri="{FF2B5EF4-FFF2-40B4-BE49-F238E27FC236}">
                    <a16:creationId xmlns:a16="http://schemas.microsoft.com/office/drawing/2014/main" id="{CAE1B193-9DBD-4822-BCF2-C07CA79C2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164865"/>
                <a:ext cx="412800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直接连接符 626">
                <a:extLst>
                  <a:ext uri="{FF2B5EF4-FFF2-40B4-BE49-F238E27FC236}">
                    <a16:creationId xmlns:a16="http://schemas.microsoft.com/office/drawing/2014/main" id="{C8649D8B-37F3-4F65-9BA2-92E8F2F4F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3199" y="1164865"/>
                <a:ext cx="828237" cy="15862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直接连接符 627">
                <a:extLst>
                  <a:ext uri="{FF2B5EF4-FFF2-40B4-BE49-F238E27FC236}">
                    <a16:creationId xmlns:a16="http://schemas.microsoft.com/office/drawing/2014/main" id="{169FECA3-FD45-4E0E-B05C-4E4867C1ED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161902"/>
                <a:ext cx="8256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直接连接符 628">
                <a:extLst>
                  <a:ext uri="{FF2B5EF4-FFF2-40B4-BE49-F238E27FC236}">
                    <a16:creationId xmlns:a16="http://schemas.microsoft.com/office/drawing/2014/main" id="{FFF06A39-4ED6-46B0-949F-75A9EC2D49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161902"/>
                <a:ext cx="412800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直接连接符 629">
                <a:extLst>
                  <a:ext uri="{FF2B5EF4-FFF2-40B4-BE49-F238E27FC236}">
                    <a16:creationId xmlns:a16="http://schemas.microsoft.com/office/drawing/2014/main" id="{88EB2F07-BB34-42B3-AA3F-4678A837BA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5999" y="1161902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直接连接符 630">
                <a:extLst>
                  <a:ext uri="{FF2B5EF4-FFF2-40B4-BE49-F238E27FC236}">
                    <a16:creationId xmlns:a16="http://schemas.microsoft.com/office/drawing/2014/main" id="{AB5D2186-21A0-487D-B316-F53B8A8A9B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0399" y="1161902"/>
                <a:ext cx="12410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直接连接符 631">
                <a:extLst>
                  <a:ext uri="{FF2B5EF4-FFF2-40B4-BE49-F238E27FC236}">
                    <a16:creationId xmlns:a16="http://schemas.microsoft.com/office/drawing/2014/main" id="{2C021E5A-B48B-470B-BF01-8C3524E8D6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3199" y="1161902"/>
                <a:ext cx="8282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直接连接符 632">
                <a:extLst>
                  <a:ext uri="{FF2B5EF4-FFF2-40B4-BE49-F238E27FC236}">
                    <a16:creationId xmlns:a16="http://schemas.microsoft.com/office/drawing/2014/main" id="{368ED2FD-D6D3-4FDF-9635-3C946599F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5999" y="1161902"/>
                <a:ext cx="415437" cy="16159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9" name="文本框 652">
              <a:extLst>
                <a:ext uri="{FF2B5EF4-FFF2-40B4-BE49-F238E27FC236}">
                  <a16:creationId xmlns:a16="http://schemas.microsoft.com/office/drawing/2014/main" id="{F8B7C13B-038C-49ED-88DB-48B39FF0FA72}"/>
                </a:ext>
              </a:extLst>
            </p:cNvPr>
            <p:cNvSpPr txBox="1"/>
            <p:nvPr/>
          </p:nvSpPr>
          <p:spPr>
            <a:xfrm>
              <a:off x="1825843" y="3172850"/>
              <a:ext cx="7656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00" dirty="0">
                  <a:latin typeface="Arial" panose="020B0604020202020204" pitchFamily="34" charset="0"/>
                  <a:cs typeface="Arial" panose="020B0604020202020204" pitchFamily="34" charset="0"/>
                </a:rPr>
                <a:t> train</a:t>
              </a:r>
              <a:endParaRPr lang="zh-CN" altLang="en-U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4" name="文本框 653">
            <a:extLst>
              <a:ext uri="{FF2B5EF4-FFF2-40B4-BE49-F238E27FC236}">
                <a16:creationId xmlns:a16="http://schemas.microsoft.com/office/drawing/2014/main" id="{DF9640FA-AA3D-436F-8518-14205D40B3F9}"/>
              </a:ext>
            </a:extLst>
          </p:cNvPr>
          <p:cNvSpPr txBox="1"/>
          <p:nvPr/>
        </p:nvSpPr>
        <p:spPr>
          <a:xfrm>
            <a:off x="4686402" y="3476027"/>
            <a:ext cx="7656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00" dirty="0">
                <a:latin typeface="Arial" panose="020B0604020202020204" pitchFamily="34" charset="0"/>
                <a:cs typeface="Arial" panose="020B0604020202020204" pitchFamily="34" charset="0"/>
              </a:rPr>
              <a:t> retrain</a:t>
            </a:r>
            <a:endParaRPr lang="zh-CN" alt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16BE8398-9590-456E-9F11-794405A9C966}"/>
              </a:ext>
            </a:extLst>
          </p:cNvPr>
          <p:cNvGrpSpPr/>
          <p:nvPr/>
        </p:nvGrpSpPr>
        <p:grpSpPr>
          <a:xfrm>
            <a:off x="6108351" y="3491554"/>
            <a:ext cx="5493970" cy="1553910"/>
            <a:chOff x="6058672" y="3206812"/>
            <a:chExt cx="5493970" cy="1553910"/>
          </a:xfrm>
        </p:grpSpPr>
        <p:grpSp>
          <p:nvGrpSpPr>
            <p:cNvPr id="430" name="组合 429">
              <a:extLst>
                <a:ext uri="{FF2B5EF4-FFF2-40B4-BE49-F238E27FC236}">
                  <a16:creationId xmlns:a16="http://schemas.microsoft.com/office/drawing/2014/main" id="{8CB48D56-FD06-47F3-9399-0DF7A4F7F596}"/>
                </a:ext>
              </a:extLst>
            </p:cNvPr>
            <p:cNvGrpSpPr/>
            <p:nvPr/>
          </p:nvGrpSpPr>
          <p:grpSpPr>
            <a:xfrm>
              <a:off x="10184642" y="3499199"/>
              <a:ext cx="1368000" cy="1259998"/>
              <a:chOff x="2332399" y="953431"/>
              <a:chExt cx="4374000" cy="4006800"/>
            </a:xfrm>
          </p:grpSpPr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F858782E-E892-4F48-9D3E-31D167607B19}"/>
                  </a:ext>
                </a:extLst>
              </p:cNvPr>
              <p:cNvSpPr/>
              <p:nvPr/>
            </p:nvSpPr>
            <p:spPr>
              <a:xfrm>
                <a:off x="2336355" y="962312"/>
                <a:ext cx="647842" cy="647389"/>
              </a:xfrm>
              <a:prstGeom prst="ellipse">
                <a:avLst/>
              </a:prstGeom>
              <a:solidFill>
                <a:srgbClr val="FEF4E6"/>
              </a:solidFill>
              <a:ln>
                <a:solidFill>
                  <a:srgbClr val="FEF4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33D6CF80-AADF-4085-B02D-BA3071AF18EF}"/>
                  </a:ext>
                </a:extLst>
              </p:cNvPr>
              <p:cNvSpPr/>
              <p:nvPr/>
            </p:nvSpPr>
            <p:spPr>
              <a:xfrm>
                <a:off x="2336355" y="2085136"/>
                <a:ext cx="647842" cy="647389"/>
              </a:xfrm>
              <a:prstGeom prst="ellipse">
                <a:avLst/>
              </a:prstGeom>
              <a:solidFill>
                <a:srgbClr val="CBF5ED"/>
              </a:solidFill>
              <a:ln>
                <a:solidFill>
                  <a:srgbClr val="CBF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EEB1338A-EA81-4784-B3FB-485E07A32777}"/>
                  </a:ext>
                </a:extLst>
              </p:cNvPr>
              <p:cNvSpPr/>
              <p:nvPr/>
            </p:nvSpPr>
            <p:spPr>
              <a:xfrm>
                <a:off x="3574453" y="962312"/>
                <a:ext cx="647842" cy="647389"/>
              </a:xfrm>
              <a:prstGeom prst="ellipse">
                <a:avLst/>
              </a:prstGeom>
              <a:solidFill>
                <a:srgbClr val="FEF4E6"/>
              </a:solidFill>
              <a:ln>
                <a:solidFill>
                  <a:srgbClr val="FEF4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7F7E0CE6-BC7F-4F68-A5CF-435B83BC58D3}"/>
                  </a:ext>
                </a:extLst>
              </p:cNvPr>
              <p:cNvSpPr/>
              <p:nvPr/>
            </p:nvSpPr>
            <p:spPr>
              <a:xfrm>
                <a:off x="4812550" y="953431"/>
                <a:ext cx="647842" cy="647389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3B624DC6-1F16-49C1-B9F4-8C559656798B}"/>
                  </a:ext>
                </a:extLst>
              </p:cNvPr>
              <p:cNvSpPr/>
              <p:nvPr/>
            </p:nvSpPr>
            <p:spPr>
              <a:xfrm>
                <a:off x="6058557" y="953431"/>
                <a:ext cx="647842" cy="647389"/>
              </a:xfrm>
              <a:prstGeom prst="ellipse">
                <a:avLst/>
              </a:prstGeom>
              <a:solidFill>
                <a:srgbClr val="FEF4E6"/>
              </a:solidFill>
              <a:ln>
                <a:solidFill>
                  <a:srgbClr val="FEF4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463B515C-FC35-4AD5-994E-D173EEA33584}"/>
                  </a:ext>
                </a:extLst>
              </p:cNvPr>
              <p:cNvSpPr/>
              <p:nvPr/>
            </p:nvSpPr>
            <p:spPr>
              <a:xfrm>
                <a:off x="3574453" y="2085136"/>
                <a:ext cx="647842" cy="647389"/>
              </a:xfrm>
              <a:prstGeom prst="ellipse">
                <a:avLst/>
              </a:prstGeom>
              <a:solidFill>
                <a:srgbClr val="CBF5ED"/>
              </a:solidFill>
              <a:ln>
                <a:solidFill>
                  <a:srgbClr val="CBF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33CA94AA-5742-4280-82FA-362A6105C1BB}"/>
                  </a:ext>
                </a:extLst>
              </p:cNvPr>
              <p:cNvSpPr/>
              <p:nvPr/>
            </p:nvSpPr>
            <p:spPr>
              <a:xfrm>
                <a:off x="4812550" y="2085136"/>
                <a:ext cx="647842" cy="647389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B6D6B419-5156-4B11-9AE9-0A2DFCAE49A9}"/>
                  </a:ext>
                </a:extLst>
              </p:cNvPr>
              <p:cNvSpPr/>
              <p:nvPr/>
            </p:nvSpPr>
            <p:spPr>
              <a:xfrm>
                <a:off x="6058557" y="2085136"/>
                <a:ext cx="647842" cy="647389"/>
              </a:xfrm>
              <a:prstGeom prst="ellipse">
                <a:avLst/>
              </a:prstGeom>
              <a:solidFill>
                <a:srgbClr val="CBF5ED"/>
              </a:solidFill>
              <a:ln>
                <a:solidFill>
                  <a:srgbClr val="CBF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12" name="直接连接符 511">
                <a:extLst>
                  <a:ext uri="{FF2B5EF4-FFF2-40B4-BE49-F238E27FC236}">
                    <a16:creationId xmlns:a16="http://schemas.microsoft.com/office/drawing/2014/main" id="{DA8314A0-7289-464A-8DC1-7442F7B25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直接连接符 512">
                <a:extLst>
                  <a:ext uri="{FF2B5EF4-FFF2-40B4-BE49-F238E27FC236}">
                    <a16:creationId xmlns:a16="http://schemas.microsoft.com/office/drawing/2014/main" id="{6E0EF667-2C92-4E96-B510-33E24BF69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直接连接符 513">
                <a:extLst>
                  <a:ext uri="{FF2B5EF4-FFF2-40B4-BE49-F238E27FC236}">
                    <a16:creationId xmlns:a16="http://schemas.microsoft.com/office/drawing/2014/main" id="{6DBBEFC7-4D26-48C4-AA75-A0BD3C160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2476195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直接连接符 514">
                <a:extLst>
                  <a:ext uri="{FF2B5EF4-FFF2-40B4-BE49-F238E27FC236}">
                    <a16:creationId xmlns:a16="http://schemas.microsoft.com/office/drawing/2014/main" id="{3BB6B427-33EC-4546-87A1-1D21504F19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直接连接符 515">
                <a:extLst>
                  <a:ext uri="{FF2B5EF4-FFF2-40B4-BE49-F238E27FC236}">
                    <a16:creationId xmlns:a16="http://schemas.microsoft.com/office/drawing/2014/main" id="{F6CCB82E-89BC-4C0C-B095-802022508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直接连接符 516">
                <a:extLst>
                  <a:ext uri="{FF2B5EF4-FFF2-40B4-BE49-F238E27FC236}">
                    <a16:creationId xmlns:a16="http://schemas.microsoft.com/office/drawing/2014/main" id="{4D53F4BD-9DA8-4752-BD77-6CDEB3BB6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2717786"/>
                <a:ext cx="0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直接连接符 517">
                <a:extLst>
                  <a:ext uri="{FF2B5EF4-FFF2-40B4-BE49-F238E27FC236}">
                    <a16:creationId xmlns:a16="http://schemas.microsoft.com/office/drawing/2014/main" id="{8759C4EC-2E6C-4A99-9133-36EDE1E71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271778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直接连接符 518">
                <a:extLst>
                  <a:ext uri="{FF2B5EF4-FFF2-40B4-BE49-F238E27FC236}">
                    <a16:creationId xmlns:a16="http://schemas.microsoft.com/office/drawing/2014/main" id="{76958892-9BCB-4D43-8A4E-09F27A4221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2666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直接连接符 519">
                <a:extLst>
                  <a:ext uri="{FF2B5EF4-FFF2-40B4-BE49-F238E27FC236}">
                    <a16:creationId xmlns:a16="http://schemas.microsoft.com/office/drawing/2014/main" id="{1FE6E863-2A02-4C8F-8BE3-FE1DEEBF4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直接连接符 520">
                <a:extLst>
                  <a:ext uri="{FF2B5EF4-FFF2-40B4-BE49-F238E27FC236}">
                    <a16:creationId xmlns:a16="http://schemas.microsoft.com/office/drawing/2014/main" id="{CAD2021A-6052-481F-97CD-6AF5C687A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2484104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直接连接符 521">
                <a:extLst>
                  <a:ext uri="{FF2B5EF4-FFF2-40B4-BE49-F238E27FC236}">
                    <a16:creationId xmlns:a16="http://schemas.microsoft.com/office/drawing/2014/main" id="{BB86BCD1-5724-4A62-B4B5-2D01BF25D2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17786"/>
                <a:ext cx="2476195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直接连接符 522">
                <a:extLst>
                  <a:ext uri="{FF2B5EF4-FFF2-40B4-BE49-F238E27FC236}">
                    <a16:creationId xmlns:a16="http://schemas.microsoft.com/office/drawing/2014/main" id="{243F9115-F6AB-40A7-9C46-ACFA583DAB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2717786"/>
                <a:ext cx="1238098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直接连接符 523">
                <a:extLst>
                  <a:ext uri="{FF2B5EF4-FFF2-40B4-BE49-F238E27FC236}">
                    <a16:creationId xmlns:a16="http://schemas.microsoft.com/office/drawing/2014/main" id="{6E18A5C5-8402-4CE8-BF30-C714722E45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271778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直接连接符 524">
                <a:extLst>
                  <a:ext uri="{FF2B5EF4-FFF2-40B4-BE49-F238E27FC236}">
                    <a16:creationId xmlns:a16="http://schemas.microsoft.com/office/drawing/2014/main" id="{0CE29B80-E3AF-4256-9A9B-3B6BEAF95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17786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直接连接符 525">
                <a:extLst>
                  <a:ext uri="{FF2B5EF4-FFF2-40B4-BE49-F238E27FC236}">
                    <a16:creationId xmlns:a16="http://schemas.microsoft.com/office/drawing/2014/main" id="{C1EFE71A-3F98-461C-A988-FD3D4BD523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2717786"/>
                <a:ext cx="2484104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>
                <a:extLst>
                  <a:ext uri="{FF2B5EF4-FFF2-40B4-BE49-F238E27FC236}">
                    <a16:creationId xmlns:a16="http://schemas.microsoft.com/office/drawing/2014/main" id="{BDFB59FC-24C1-4BAA-AF89-48BFDDF06C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271778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2B97671E-FD0F-4BB9-8005-1B37B0E0155B}"/>
                  </a:ext>
                </a:extLst>
              </p:cNvPr>
              <p:cNvSpPr/>
              <p:nvPr/>
            </p:nvSpPr>
            <p:spPr>
              <a:xfrm>
                <a:off x="2336355" y="3202102"/>
                <a:ext cx="647842" cy="647389"/>
              </a:xfrm>
              <a:prstGeom prst="ellipse">
                <a:avLst/>
              </a:prstGeom>
              <a:solidFill>
                <a:srgbClr val="C4E6F2"/>
              </a:solidFill>
              <a:ln>
                <a:solidFill>
                  <a:srgbClr val="D6E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FF0484E8-87BF-41E2-9C52-0A2F2BA9A620}"/>
                  </a:ext>
                </a:extLst>
              </p:cNvPr>
              <p:cNvSpPr/>
              <p:nvPr/>
            </p:nvSpPr>
            <p:spPr>
              <a:xfrm>
                <a:off x="3574453" y="3202102"/>
                <a:ext cx="647842" cy="647389"/>
              </a:xfrm>
              <a:prstGeom prst="ellipse">
                <a:avLst/>
              </a:prstGeom>
              <a:solidFill>
                <a:srgbClr val="C4E6F2"/>
              </a:solidFill>
              <a:ln>
                <a:solidFill>
                  <a:srgbClr val="D6E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EA41A431-13F4-456C-98E7-E385155DD0FF}"/>
                  </a:ext>
                </a:extLst>
              </p:cNvPr>
              <p:cNvSpPr/>
              <p:nvPr/>
            </p:nvSpPr>
            <p:spPr>
              <a:xfrm>
                <a:off x="4812550" y="3202102"/>
                <a:ext cx="647842" cy="647389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83C3D495-0A36-4283-A868-0B4AAAD47A8C}"/>
                  </a:ext>
                </a:extLst>
              </p:cNvPr>
              <p:cNvSpPr/>
              <p:nvPr/>
            </p:nvSpPr>
            <p:spPr>
              <a:xfrm>
                <a:off x="6058557" y="3202102"/>
                <a:ext cx="647842" cy="647389"/>
              </a:xfrm>
              <a:prstGeom prst="ellipse">
                <a:avLst/>
              </a:prstGeom>
              <a:solidFill>
                <a:srgbClr val="C4E6F2"/>
              </a:solidFill>
              <a:ln>
                <a:solidFill>
                  <a:srgbClr val="D6E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8D07B7C3-7568-4A13-A115-13294A21F16C}"/>
                  </a:ext>
                </a:extLst>
              </p:cNvPr>
              <p:cNvSpPr/>
              <p:nvPr/>
            </p:nvSpPr>
            <p:spPr>
              <a:xfrm>
                <a:off x="2332399" y="4312842"/>
                <a:ext cx="647842" cy="647389"/>
              </a:xfrm>
              <a:prstGeom prst="ellipse">
                <a:avLst/>
              </a:prstGeom>
              <a:solidFill>
                <a:srgbClr val="B7CEEF"/>
              </a:solidFill>
              <a:ln>
                <a:solidFill>
                  <a:srgbClr val="B7C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A8381964-0D2C-48A5-9E59-88B2B81951FA}"/>
                  </a:ext>
                </a:extLst>
              </p:cNvPr>
              <p:cNvSpPr/>
              <p:nvPr/>
            </p:nvSpPr>
            <p:spPr>
              <a:xfrm>
                <a:off x="3570497" y="4312842"/>
                <a:ext cx="647842" cy="647389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050BF95-8AE8-4366-B9B5-0BAB4DDE5334}"/>
                  </a:ext>
                </a:extLst>
              </p:cNvPr>
              <p:cNvSpPr/>
              <p:nvPr/>
            </p:nvSpPr>
            <p:spPr>
              <a:xfrm>
                <a:off x="4808594" y="4312842"/>
                <a:ext cx="647842" cy="647389"/>
              </a:xfrm>
              <a:prstGeom prst="ellipse">
                <a:avLst/>
              </a:prstGeom>
              <a:solidFill>
                <a:srgbClr val="B7CEEF"/>
              </a:solidFill>
              <a:ln>
                <a:solidFill>
                  <a:srgbClr val="B7C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D2FF12FF-D53E-4AF7-A1BC-9E2CBA9785E1}"/>
                  </a:ext>
                </a:extLst>
              </p:cNvPr>
              <p:cNvSpPr/>
              <p:nvPr/>
            </p:nvSpPr>
            <p:spPr>
              <a:xfrm>
                <a:off x="6054601" y="4312842"/>
                <a:ext cx="647842" cy="647389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536" name="直接连接符 535">
                <a:extLst>
                  <a:ext uri="{FF2B5EF4-FFF2-40B4-BE49-F238E27FC236}">
                    <a16:creationId xmlns:a16="http://schemas.microsoft.com/office/drawing/2014/main" id="{78924360-3FA9-4628-839C-B01DA53D40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接连接符 536">
                <a:extLst>
                  <a:ext uri="{FF2B5EF4-FFF2-40B4-BE49-F238E27FC236}">
                    <a16:creationId xmlns:a16="http://schemas.microsoft.com/office/drawing/2014/main" id="{267D047F-D6F3-4F41-B98F-67982FB93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直接连接符 537">
                <a:extLst>
                  <a:ext uri="{FF2B5EF4-FFF2-40B4-BE49-F238E27FC236}">
                    <a16:creationId xmlns:a16="http://schemas.microsoft.com/office/drawing/2014/main" id="{CA24F4E4-950F-41C6-895C-D1513EBB3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2476195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接连接符 538">
                <a:extLst>
                  <a:ext uri="{FF2B5EF4-FFF2-40B4-BE49-F238E27FC236}">
                    <a16:creationId xmlns:a16="http://schemas.microsoft.com/office/drawing/2014/main" id="{C22857C3-6239-4F80-BFD1-46F96A6D63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接连接符 539">
                <a:extLst>
                  <a:ext uri="{FF2B5EF4-FFF2-40B4-BE49-F238E27FC236}">
                    <a16:creationId xmlns:a16="http://schemas.microsoft.com/office/drawing/2014/main" id="{6B7F7DF2-CC75-46D0-AA4C-AE88F79A9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直接连接符 540">
                <a:extLst>
                  <a:ext uri="{FF2B5EF4-FFF2-40B4-BE49-F238E27FC236}">
                    <a16:creationId xmlns:a16="http://schemas.microsoft.com/office/drawing/2014/main" id="{92B5A630-21EF-48B9-A897-9615EB73DF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382852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直接连接符 541">
                <a:extLst>
                  <a:ext uri="{FF2B5EF4-FFF2-40B4-BE49-F238E27FC236}">
                    <a16:creationId xmlns:a16="http://schemas.microsoft.com/office/drawing/2014/main" id="{9116B0AE-8F6F-4CAD-9806-3512A7C446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382852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>
                <a:extLst>
                  <a:ext uri="{FF2B5EF4-FFF2-40B4-BE49-F238E27FC236}">
                    <a16:creationId xmlns:a16="http://schemas.microsoft.com/office/drawing/2014/main" id="{284B5BFB-7FFA-4BC9-9531-5F7C03A29D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3740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直接连接符 543">
                <a:extLst>
                  <a:ext uri="{FF2B5EF4-FFF2-40B4-BE49-F238E27FC236}">
                    <a16:creationId xmlns:a16="http://schemas.microsoft.com/office/drawing/2014/main" id="{B50DA406-FF7A-48C7-BF26-A897A517B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直接连接符 544">
                <a:extLst>
                  <a:ext uri="{FF2B5EF4-FFF2-40B4-BE49-F238E27FC236}">
                    <a16:creationId xmlns:a16="http://schemas.microsoft.com/office/drawing/2014/main" id="{EB78B274-1E44-42F7-A8B5-E40584DAB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2484104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直接连接符 545">
                <a:extLst>
                  <a:ext uri="{FF2B5EF4-FFF2-40B4-BE49-F238E27FC236}">
                    <a16:creationId xmlns:a16="http://schemas.microsoft.com/office/drawing/2014/main" id="{13295CBE-C93A-4183-A662-3FFD59D25C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28526"/>
                <a:ext cx="2476195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直接连接符 546">
                <a:extLst>
                  <a:ext uri="{FF2B5EF4-FFF2-40B4-BE49-F238E27FC236}">
                    <a16:creationId xmlns:a16="http://schemas.microsoft.com/office/drawing/2014/main" id="{9F60CAB5-D364-416C-84E3-CD281B2899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3828526"/>
                <a:ext cx="1238098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直接连接符 547">
                <a:extLst>
                  <a:ext uri="{FF2B5EF4-FFF2-40B4-BE49-F238E27FC236}">
                    <a16:creationId xmlns:a16="http://schemas.microsoft.com/office/drawing/2014/main" id="{0C22474F-0EA7-4ADC-B9EF-5E80822ECA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3828526"/>
                <a:ext cx="1246007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直接连接符 548">
                <a:extLst>
                  <a:ext uri="{FF2B5EF4-FFF2-40B4-BE49-F238E27FC236}">
                    <a16:creationId xmlns:a16="http://schemas.microsoft.com/office/drawing/2014/main" id="{22486055-4B3A-4D96-BE92-73D7A9E30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28526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直接连接符 549">
                <a:extLst>
                  <a:ext uri="{FF2B5EF4-FFF2-40B4-BE49-F238E27FC236}">
                    <a16:creationId xmlns:a16="http://schemas.microsoft.com/office/drawing/2014/main" id="{E2E1BDBC-9075-497F-B68D-0828CD79DA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3828526"/>
                <a:ext cx="2484104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直接连接符 550">
                <a:extLst>
                  <a:ext uri="{FF2B5EF4-FFF2-40B4-BE49-F238E27FC236}">
                    <a16:creationId xmlns:a16="http://schemas.microsoft.com/office/drawing/2014/main" id="{74A8DA6C-DA15-48DB-A66F-1D5757DD1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382852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直接连接符 551">
                <a:extLst>
                  <a:ext uri="{FF2B5EF4-FFF2-40B4-BE49-F238E27FC236}">
                    <a16:creationId xmlns:a16="http://schemas.microsoft.com/office/drawing/2014/main" id="{47DB0A79-FD36-4B07-9BCD-6B157430D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直接连接符 552">
                <a:extLst>
                  <a:ext uri="{FF2B5EF4-FFF2-40B4-BE49-F238E27FC236}">
                    <a16:creationId xmlns:a16="http://schemas.microsoft.com/office/drawing/2014/main" id="{DC245009-81C2-48A5-B67B-5009B5D10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>
                <a:extLst>
                  <a:ext uri="{FF2B5EF4-FFF2-40B4-BE49-F238E27FC236}">
                    <a16:creationId xmlns:a16="http://schemas.microsoft.com/office/drawing/2014/main" id="{82FD128F-A231-4621-AA27-4D4550E66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2476195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接连接符 554">
                <a:extLst>
                  <a:ext uri="{FF2B5EF4-FFF2-40B4-BE49-F238E27FC236}">
                    <a16:creationId xmlns:a16="http://schemas.microsoft.com/office/drawing/2014/main" id="{67D210C8-3F9C-4B10-AC56-5F3333EEA6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直接连接符 555">
                <a:extLst>
                  <a:ext uri="{FF2B5EF4-FFF2-40B4-BE49-F238E27FC236}">
                    <a16:creationId xmlns:a16="http://schemas.microsoft.com/office/drawing/2014/main" id="{FC673066-2CAD-41A2-80A9-F5A189D69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直接连接符 556">
                <a:extLst>
                  <a:ext uri="{FF2B5EF4-FFF2-40B4-BE49-F238E27FC236}">
                    <a16:creationId xmlns:a16="http://schemas.microsoft.com/office/drawing/2014/main" id="{BD471F96-8443-4FD1-A673-FA512FC3E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1578255"/>
                <a:ext cx="0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直接连接符 557">
                <a:extLst>
                  <a:ext uri="{FF2B5EF4-FFF2-40B4-BE49-F238E27FC236}">
                    <a16:creationId xmlns:a16="http://schemas.microsoft.com/office/drawing/2014/main" id="{C961F4AE-7284-4390-9C3D-6AFC7E525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1578255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直接连接符 558">
                <a:extLst>
                  <a:ext uri="{FF2B5EF4-FFF2-40B4-BE49-F238E27FC236}">
                    <a16:creationId xmlns:a16="http://schemas.microsoft.com/office/drawing/2014/main" id="{12261839-CC7A-4B10-B6F8-62BFE574C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87135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直接连接符 559">
                <a:extLst>
                  <a:ext uri="{FF2B5EF4-FFF2-40B4-BE49-F238E27FC236}">
                    <a16:creationId xmlns:a16="http://schemas.microsoft.com/office/drawing/2014/main" id="{4AFAE343-0283-43F8-9CAE-33E1BE357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直接连接符 560">
                <a:extLst>
                  <a:ext uri="{FF2B5EF4-FFF2-40B4-BE49-F238E27FC236}">
                    <a16:creationId xmlns:a16="http://schemas.microsoft.com/office/drawing/2014/main" id="{1DAAED25-E2E1-4D30-B8E8-889D1A287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2484104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>
                <a:extLst>
                  <a:ext uri="{FF2B5EF4-FFF2-40B4-BE49-F238E27FC236}">
                    <a16:creationId xmlns:a16="http://schemas.microsoft.com/office/drawing/2014/main" id="{E8D7FB7A-9734-4A0F-AFD0-4B9873F3A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78255"/>
                <a:ext cx="2476195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>
                <a:extLst>
                  <a:ext uri="{FF2B5EF4-FFF2-40B4-BE49-F238E27FC236}">
                    <a16:creationId xmlns:a16="http://schemas.microsoft.com/office/drawing/2014/main" id="{36B2CEA5-9AAA-4458-81C0-0E7EA48851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1578255"/>
                <a:ext cx="1238098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直接连接符 563">
                <a:extLst>
                  <a:ext uri="{FF2B5EF4-FFF2-40B4-BE49-F238E27FC236}">
                    <a16:creationId xmlns:a16="http://schemas.microsoft.com/office/drawing/2014/main" id="{DC7FCBB9-9AA9-47F7-9CB8-0857031AE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1578255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直接连接符 564">
                <a:extLst>
                  <a:ext uri="{FF2B5EF4-FFF2-40B4-BE49-F238E27FC236}">
                    <a16:creationId xmlns:a16="http://schemas.microsoft.com/office/drawing/2014/main" id="{3AE2655D-AEED-4B4E-878F-E70FC4BCE2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78255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>
                <a:extLst>
                  <a:ext uri="{FF2B5EF4-FFF2-40B4-BE49-F238E27FC236}">
                    <a16:creationId xmlns:a16="http://schemas.microsoft.com/office/drawing/2014/main" id="{715EB831-113D-437C-A9F1-75CA9D30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1578255"/>
                <a:ext cx="2484104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直接连接符 566">
                <a:extLst>
                  <a:ext uri="{FF2B5EF4-FFF2-40B4-BE49-F238E27FC236}">
                    <a16:creationId xmlns:a16="http://schemas.microsoft.com/office/drawing/2014/main" id="{E21936E9-2ADB-40A0-A561-A3144CC90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1578255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9A160819-2818-4418-84A9-ED241C18CC1D}"/>
                </a:ext>
              </a:extLst>
            </p:cNvPr>
            <p:cNvGrpSpPr/>
            <p:nvPr/>
          </p:nvGrpSpPr>
          <p:grpSpPr>
            <a:xfrm>
              <a:off x="7344466" y="3500724"/>
              <a:ext cx="1368000" cy="1259998"/>
              <a:chOff x="2332399" y="953431"/>
              <a:chExt cx="4374000" cy="4006800"/>
            </a:xfrm>
          </p:grpSpPr>
          <p:sp>
            <p:nvSpPr>
              <p:cNvPr id="440" name="椭圆 439">
                <a:extLst>
                  <a:ext uri="{FF2B5EF4-FFF2-40B4-BE49-F238E27FC236}">
                    <a16:creationId xmlns:a16="http://schemas.microsoft.com/office/drawing/2014/main" id="{57321290-6DB8-4D1E-AA65-3ED72B04D8A5}"/>
                  </a:ext>
                </a:extLst>
              </p:cNvPr>
              <p:cNvSpPr/>
              <p:nvPr/>
            </p:nvSpPr>
            <p:spPr>
              <a:xfrm>
                <a:off x="2336355" y="962312"/>
                <a:ext cx="647842" cy="647389"/>
              </a:xfrm>
              <a:prstGeom prst="ellipse">
                <a:avLst/>
              </a:prstGeom>
              <a:solidFill>
                <a:srgbClr val="FEF4E6"/>
              </a:solidFill>
              <a:ln>
                <a:solidFill>
                  <a:srgbClr val="FEF4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1" name="椭圆 440">
                <a:extLst>
                  <a:ext uri="{FF2B5EF4-FFF2-40B4-BE49-F238E27FC236}">
                    <a16:creationId xmlns:a16="http://schemas.microsoft.com/office/drawing/2014/main" id="{AE303592-639C-468A-A46D-B8AA04B25B3D}"/>
                  </a:ext>
                </a:extLst>
              </p:cNvPr>
              <p:cNvSpPr/>
              <p:nvPr/>
            </p:nvSpPr>
            <p:spPr>
              <a:xfrm>
                <a:off x="2336355" y="2085136"/>
                <a:ext cx="647842" cy="647389"/>
              </a:xfrm>
              <a:prstGeom prst="ellipse">
                <a:avLst/>
              </a:prstGeom>
              <a:solidFill>
                <a:srgbClr val="CBF5ED"/>
              </a:solidFill>
              <a:ln>
                <a:solidFill>
                  <a:srgbClr val="CBF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2" name="椭圆 441">
                <a:extLst>
                  <a:ext uri="{FF2B5EF4-FFF2-40B4-BE49-F238E27FC236}">
                    <a16:creationId xmlns:a16="http://schemas.microsoft.com/office/drawing/2014/main" id="{8429316E-29D6-4AE7-BAB5-B8B4393EEB6D}"/>
                  </a:ext>
                </a:extLst>
              </p:cNvPr>
              <p:cNvSpPr/>
              <p:nvPr/>
            </p:nvSpPr>
            <p:spPr>
              <a:xfrm>
                <a:off x="3574453" y="962312"/>
                <a:ext cx="647842" cy="647389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4D183706-21B5-495B-9664-A13CF9CEA6A4}"/>
                  </a:ext>
                </a:extLst>
              </p:cNvPr>
              <p:cNvSpPr/>
              <p:nvPr/>
            </p:nvSpPr>
            <p:spPr>
              <a:xfrm>
                <a:off x="4812550" y="953431"/>
                <a:ext cx="647842" cy="647389"/>
              </a:xfrm>
              <a:prstGeom prst="ellipse">
                <a:avLst/>
              </a:prstGeom>
              <a:solidFill>
                <a:srgbClr val="FDA628"/>
              </a:solidFill>
              <a:ln>
                <a:solidFill>
                  <a:srgbClr val="FDA6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BE7069AA-DB87-40C5-AA77-40169B230318}"/>
                  </a:ext>
                </a:extLst>
              </p:cNvPr>
              <p:cNvSpPr/>
              <p:nvPr/>
            </p:nvSpPr>
            <p:spPr>
              <a:xfrm>
                <a:off x="6058557" y="953431"/>
                <a:ext cx="647842" cy="647389"/>
              </a:xfrm>
              <a:prstGeom prst="ellipse">
                <a:avLst/>
              </a:prstGeom>
              <a:solidFill>
                <a:srgbClr val="FEF4E6"/>
              </a:solidFill>
              <a:ln>
                <a:solidFill>
                  <a:srgbClr val="FEF4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208F9BB0-3419-486D-AA69-F8334BF822C1}"/>
                  </a:ext>
                </a:extLst>
              </p:cNvPr>
              <p:cNvSpPr/>
              <p:nvPr/>
            </p:nvSpPr>
            <p:spPr>
              <a:xfrm>
                <a:off x="3574453" y="2085136"/>
                <a:ext cx="647842" cy="647389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6" name="椭圆 445">
                <a:extLst>
                  <a:ext uri="{FF2B5EF4-FFF2-40B4-BE49-F238E27FC236}">
                    <a16:creationId xmlns:a16="http://schemas.microsoft.com/office/drawing/2014/main" id="{8648774B-D4D1-433B-8B49-73C0F2BFF67C}"/>
                  </a:ext>
                </a:extLst>
              </p:cNvPr>
              <p:cNvSpPr/>
              <p:nvPr/>
            </p:nvSpPr>
            <p:spPr>
              <a:xfrm>
                <a:off x="4812550" y="2085136"/>
                <a:ext cx="647842" cy="647389"/>
              </a:xfrm>
              <a:prstGeom prst="ellipse">
                <a:avLst/>
              </a:prstGeom>
              <a:solidFill>
                <a:srgbClr val="20B397"/>
              </a:solidFill>
              <a:ln>
                <a:solidFill>
                  <a:srgbClr val="20B3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7" name="椭圆 446">
                <a:extLst>
                  <a:ext uri="{FF2B5EF4-FFF2-40B4-BE49-F238E27FC236}">
                    <a16:creationId xmlns:a16="http://schemas.microsoft.com/office/drawing/2014/main" id="{51EF5347-B564-4C34-A1AC-BA43C289C972}"/>
                  </a:ext>
                </a:extLst>
              </p:cNvPr>
              <p:cNvSpPr/>
              <p:nvPr/>
            </p:nvSpPr>
            <p:spPr>
              <a:xfrm>
                <a:off x="6058557" y="2085136"/>
                <a:ext cx="647842" cy="647389"/>
              </a:xfrm>
              <a:prstGeom prst="ellipse">
                <a:avLst/>
              </a:prstGeom>
              <a:solidFill>
                <a:srgbClr val="CBF5ED"/>
              </a:solidFill>
              <a:ln>
                <a:solidFill>
                  <a:srgbClr val="CBF5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448" name="直接连接符 447">
                <a:extLst>
                  <a:ext uri="{FF2B5EF4-FFF2-40B4-BE49-F238E27FC236}">
                    <a16:creationId xmlns:a16="http://schemas.microsoft.com/office/drawing/2014/main" id="{519A4EC9-3ACA-4C68-920B-2D7936A8F8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直接连接符 448">
                <a:extLst>
                  <a:ext uri="{FF2B5EF4-FFF2-40B4-BE49-F238E27FC236}">
                    <a16:creationId xmlns:a16="http://schemas.microsoft.com/office/drawing/2014/main" id="{5CBBB020-8626-40DC-A4CA-339001036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直接连接符 449">
                <a:extLst>
                  <a:ext uri="{FF2B5EF4-FFF2-40B4-BE49-F238E27FC236}">
                    <a16:creationId xmlns:a16="http://schemas.microsoft.com/office/drawing/2014/main" id="{9EE18751-1150-4307-AC9D-A41DE6B0C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2476195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直接连接符 450">
                <a:extLst>
                  <a:ext uri="{FF2B5EF4-FFF2-40B4-BE49-F238E27FC236}">
                    <a16:creationId xmlns:a16="http://schemas.microsoft.com/office/drawing/2014/main" id="{E23D0398-A1B4-4513-84ED-4A0546C63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2726666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直接连接符 451">
                <a:extLst>
                  <a:ext uri="{FF2B5EF4-FFF2-40B4-BE49-F238E27FC236}">
                    <a16:creationId xmlns:a16="http://schemas.microsoft.com/office/drawing/2014/main" id="{0CE5319A-790C-4CA0-B628-C7C53110F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0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直接连接符 452">
                <a:extLst>
                  <a:ext uri="{FF2B5EF4-FFF2-40B4-BE49-F238E27FC236}">
                    <a16:creationId xmlns:a16="http://schemas.microsoft.com/office/drawing/2014/main" id="{147E7FDE-D136-4316-947A-82D8EB494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2717786"/>
                <a:ext cx="0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直接连接符 453">
                <a:extLst>
                  <a:ext uri="{FF2B5EF4-FFF2-40B4-BE49-F238E27FC236}">
                    <a16:creationId xmlns:a16="http://schemas.microsoft.com/office/drawing/2014/main" id="{1F47B0D4-590E-4649-A2C5-23304AFF0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271778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直接连接符 454">
                <a:extLst>
                  <a:ext uri="{FF2B5EF4-FFF2-40B4-BE49-F238E27FC236}">
                    <a16:creationId xmlns:a16="http://schemas.microsoft.com/office/drawing/2014/main" id="{A0896422-CF36-4DE1-BFF1-E96D14D82A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2666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直接连接符 455">
                <a:extLst>
                  <a:ext uri="{FF2B5EF4-FFF2-40B4-BE49-F238E27FC236}">
                    <a16:creationId xmlns:a16="http://schemas.microsoft.com/office/drawing/2014/main" id="{95CDA0AF-B016-4406-90D7-F0AD7739D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1238098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直接连接符 456">
                <a:extLst>
                  <a:ext uri="{FF2B5EF4-FFF2-40B4-BE49-F238E27FC236}">
                    <a16:creationId xmlns:a16="http://schemas.microsoft.com/office/drawing/2014/main" id="{1D3A5EFD-860A-40A3-8BFD-D5271E32E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2726666"/>
                <a:ext cx="2484104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直接连接符 457">
                <a:extLst>
                  <a:ext uri="{FF2B5EF4-FFF2-40B4-BE49-F238E27FC236}">
                    <a16:creationId xmlns:a16="http://schemas.microsoft.com/office/drawing/2014/main" id="{F0C27336-72EC-4E1A-88CE-199BE33F1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17786"/>
                <a:ext cx="2476195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直接连接符 458">
                <a:extLst>
                  <a:ext uri="{FF2B5EF4-FFF2-40B4-BE49-F238E27FC236}">
                    <a16:creationId xmlns:a16="http://schemas.microsoft.com/office/drawing/2014/main" id="{6D2155F3-B2CB-4EA6-9C68-8A6D4B644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2717786"/>
                <a:ext cx="1238098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直接连接符 459">
                <a:extLst>
                  <a:ext uri="{FF2B5EF4-FFF2-40B4-BE49-F238E27FC236}">
                    <a16:creationId xmlns:a16="http://schemas.microsoft.com/office/drawing/2014/main" id="{D2698EAE-4166-4342-8996-04DFDB6D7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271778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直接连接符 460">
                <a:extLst>
                  <a:ext uri="{FF2B5EF4-FFF2-40B4-BE49-F238E27FC236}">
                    <a16:creationId xmlns:a16="http://schemas.microsoft.com/office/drawing/2014/main" id="{A298E1D2-2DCA-418D-B378-107D63E7E2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2717786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直接连接符 461">
                <a:extLst>
                  <a:ext uri="{FF2B5EF4-FFF2-40B4-BE49-F238E27FC236}">
                    <a16:creationId xmlns:a16="http://schemas.microsoft.com/office/drawing/2014/main" id="{03072617-AA84-4887-A875-4CA28F730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2717786"/>
                <a:ext cx="2484104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直接连接符 462">
                <a:extLst>
                  <a:ext uri="{FF2B5EF4-FFF2-40B4-BE49-F238E27FC236}">
                    <a16:creationId xmlns:a16="http://schemas.microsoft.com/office/drawing/2014/main" id="{1B8913D3-2066-4171-82B8-1BD171681A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271778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4" name="椭圆 463">
                <a:extLst>
                  <a:ext uri="{FF2B5EF4-FFF2-40B4-BE49-F238E27FC236}">
                    <a16:creationId xmlns:a16="http://schemas.microsoft.com/office/drawing/2014/main" id="{0D8AE644-C913-4FC5-ABAC-6A9D458AE68A}"/>
                  </a:ext>
                </a:extLst>
              </p:cNvPr>
              <p:cNvSpPr/>
              <p:nvPr/>
            </p:nvSpPr>
            <p:spPr>
              <a:xfrm>
                <a:off x="2336355" y="3202102"/>
                <a:ext cx="647842" cy="647389"/>
              </a:xfrm>
              <a:prstGeom prst="ellipse">
                <a:avLst/>
              </a:prstGeom>
              <a:solidFill>
                <a:srgbClr val="C4E6F2"/>
              </a:solidFill>
              <a:ln>
                <a:solidFill>
                  <a:srgbClr val="D6E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5" name="椭圆 464">
                <a:extLst>
                  <a:ext uri="{FF2B5EF4-FFF2-40B4-BE49-F238E27FC236}">
                    <a16:creationId xmlns:a16="http://schemas.microsoft.com/office/drawing/2014/main" id="{08529843-88D8-4D1A-AC7F-15A9A8FDFC1D}"/>
                  </a:ext>
                </a:extLst>
              </p:cNvPr>
              <p:cNvSpPr/>
              <p:nvPr/>
            </p:nvSpPr>
            <p:spPr>
              <a:xfrm>
                <a:off x="3574453" y="3202102"/>
                <a:ext cx="647842" cy="647389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6" name="椭圆 465">
                <a:extLst>
                  <a:ext uri="{FF2B5EF4-FFF2-40B4-BE49-F238E27FC236}">
                    <a16:creationId xmlns:a16="http://schemas.microsoft.com/office/drawing/2014/main" id="{110A6C6F-A3D4-4E30-8A8B-5496AF96DC28}"/>
                  </a:ext>
                </a:extLst>
              </p:cNvPr>
              <p:cNvSpPr/>
              <p:nvPr/>
            </p:nvSpPr>
            <p:spPr>
              <a:xfrm>
                <a:off x="4812550" y="3202102"/>
                <a:ext cx="647842" cy="647389"/>
              </a:xfrm>
              <a:prstGeom prst="ellipse">
                <a:avLst/>
              </a:prstGeom>
              <a:solidFill>
                <a:srgbClr val="2FA3CE"/>
              </a:solidFill>
              <a:ln>
                <a:solidFill>
                  <a:srgbClr val="2FA3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5C346F56-773D-4ECF-A98B-3D8D97A9A47A}"/>
                  </a:ext>
                </a:extLst>
              </p:cNvPr>
              <p:cNvSpPr/>
              <p:nvPr/>
            </p:nvSpPr>
            <p:spPr>
              <a:xfrm>
                <a:off x="6058557" y="3202102"/>
                <a:ext cx="647842" cy="647389"/>
              </a:xfrm>
              <a:prstGeom prst="ellipse">
                <a:avLst/>
              </a:prstGeom>
              <a:solidFill>
                <a:srgbClr val="C4E6F2"/>
              </a:solidFill>
              <a:ln>
                <a:solidFill>
                  <a:srgbClr val="D6EE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8" name="椭圆 467">
                <a:extLst>
                  <a:ext uri="{FF2B5EF4-FFF2-40B4-BE49-F238E27FC236}">
                    <a16:creationId xmlns:a16="http://schemas.microsoft.com/office/drawing/2014/main" id="{2FAA448C-1496-4F28-ACB1-3FBED00D482F}"/>
                  </a:ext>
                </a:extLst>
              </p:cNvPr>
              <p:cNvSpPr/>
              <p:nvPr/>
            </p:nvSpPr>
            <p:spPr>
              <a:xfrm>
                <a:off x="2332399" y="4312842"/>
                <a:ext cx="647842" cy="647389"/>
              </a:xfrm>
              <a:prstGeom prst="ellipse">
                <a:avLst/>
              </a:prstGeom>
              <a:solidFill>
                <a:srgbClr val="B7CEEF"/>
              </a:solidFill>
              <a:ln>
                <a:solidFill>
                  <a:srgbClr val="B7C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9" name="椭圆 468">
                <a:extLst>
                  <a:ext uri="{FF2B5EF4-FFF2-40B4-BE49-F238E27FC236}">
                    <a16:creationId xmlns:a16="http://schemas.microsoft.com/office/drawing/2014/main" id="{5AEFDE42-8BA5-4AE3-94C6-C368AD239BD7}"/>
                  </a:ext>
                </a:extLst>
              </p:cNvPr>
              <p:cNvSpPr/>
              <p:nvPr/>
            </p:nvSpPr>
            <p:spPr>
              <a:xfrm>
                <a:off x="3570497" y="4312842"/>
                <a:ext cx="647842" cy="647389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0" name="椭圆 469">
                <a:extLst>
                  <a:ext uri="{FF2B5EF4-FFF2-40B4-BE49-F238E27FC236}">
                    <a16:creationId xmlns:a16="http://schemas.microsoft.com/office/drawing/2014/main" id="{4D4329DB-42AC-4E59-881A-223E15A01979}"/>
                  </a:ext>
                </a:extLst>
              </p:cNvPr>
              <p:cNvSpPr/>
              <p:nvPr/>
            </p:nvSpPr>
            <p:spPr>
              <a:xfrm>
                <a:off x="4808594" y="4312842"/>
                <a:ext cx="647842" cy="647389"/>
              </a:xfrm>
              <a:prstGeom prst="ellipse">
                <a:avLst/>
              </a:prstGeom>
              <a:solidFill>
                <a:srgbClr val="B7CEEF"/>
              </a:solidFill>
              <a:ln>
                <a:solidFill>
                  <a:srgbClr val="B7C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1" name="椭圆 470">
                <a:extLst>
                  <a:ext uri="{FF2B5EF4-FFF2-40B4-BE49-F238E27FC236}">
                    <a16:creationId xmlns:a16="http://schemas.microsoft.com/office/drawing/2014/main" id="{D1FAD708-8429-47F0-AF2C-7E5F788D8EA0}"/>
                  </a:ext>
                </a:extLst>
              </p:cNvPr>
              <p:cNvSpPr/>
              <p:nvPr/>
            </p:nvSpPr>
            <p:spPr>
              <a:xfrm>
                <a:off x="6054601" y="4312842"/>
                <a:ext cx="647842" cy="647389"/>
              </a:xfrm>
              <a:prstGeom prst="ellipse">
                <a:avLst/>
              </a:prstGeom>
              <a:solidFill>
                <a:srgbClr val="2761B7"/>
              </a:solidFill>
              <a:ln>
                <a:solidFill>
                  <a:srgbClr val="2761B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cxnSp>
            <p:nvCxnSpPr>
              <p:cNvPr id="472" name="直接连接符 471">
                <a:extLst>
                  <a:ext uri="{FF2B5EF4-FFF2-40B4-BE49-F238E27FC236}">
                    <a16:creationId xmlns:a16="http://schemas.microsoft.com/office/drawing/2014/main" id="{CBF43B15-2F44-4A9B-93BD-C1CF2F710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直接连接符 472">
                <a:extLst>
                  <a:ext uri="{FF2B5EF4-FFF2-40B4-BE49-F238E27FC236}">
                    <a16:creationId xmlns:a16="http://schemas.microsoft.com/office/drawing/2014/main" id="{AAEDCD51-46D7-4C76-B884-7EFC863D6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直接连接符 473">
                <a:extLst>
                  <a:ext uri="{FF2B5EF4-FFF2-40B4-BE49-F238E27FC236}">
                    <a16:creationId xmlns:a16="http://schemas.microsoft.com/office/drawing/2014/main" id="{6F2F5720-9BA2-4AA5-ABCD-492F55427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2476195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直接连接符 474">
                <a:extLst>
                  <a:ext uri="{FF2B5EF4-FFF2-40B4-BE49-F238E27FC236}">
                    <a16:creationId xmlns:a16="http://schemas.microsoft.com/office/drawing/2014/main" id="{EACE0996-BC26-40B6-A48F-FAB980991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3837406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直接连接符 475">
                <a:extLst>
                  <a:ext uri="{FF2B5EF4-FFF2-40B4-BE49-F238E27FC236}">
                    <a16:creationId xmlns:a16="http://schemas.microsoft.com/office/drawing/2014/main" id="{2232BB36-A0C4-4C4A-90CA-7B7A01F0A5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0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直接连接符 476">
                <a:extLst>
                  <a:ext uri="{FF2B5EF4-FFF2-40B4-BE49-F238E27FC236}">
                    <a16:creationId xmlns:a16="http://schemas.microsoft.com/office/drawing/2014/main" id="{CDD71A8E-8607-4BB7-ADBD-796F915BA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382852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直接连接符 477">
                <a:extLst>
                  <a:ext uri="{FF2B5EF4-FFF2-40B4-BE49-F238E27FC236}">
                    <a16:creationId xmlns:a16="http://schemas.microsoft.com/office/drawing/2014/main" id="{26C3098B-B425-42C5-B9EA-C5EB9B03FE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3828526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直接连接符 478">
                <a:extLst>
                  <a:ext uri="{FF2B5EF4-FFF2-40B4-BE49-F238E27FC236}">
                    <a16:creationId xmlns:a16="http://schemas.microsoft.com/office/drawing/2014/main" id="{AA3162A9-3723-4D4B-8C8A-A11FA96377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37406"/>
                <a:ext cx="1238098" cy="475435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直接连接符 479">
                <a:extLst>
                  <a:ext uri="{FF2B5EF4-FFF2-40B4-BE49-F238E27FC236}">
                    <a16:creationId xmlns:a16="http://schemas.microsoft.com/office/drawing/2014/main" id="{B4315826-9BB8-438E-B110-C300C2646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直接连接符 480">
                <a:extLst>
                  <a:ext uri="{FF2B5EF4-FFF2-40B4-BE49-F238E27FC236}">
                    <a16:creationId xmlns:a16="http://schemas.microsoft.com/office/drawing/2014/main" id="{CC11CDEC-6B00-4E70-9CCF-05F20F617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3837406"/>
                <a:ext cx="2484104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直接连接符 481">
                <a:extLst>
                  <a:ext uri="{FF2B5EF4-FFF2-40B4-BE49-F238E27FC236}">
                    <a16:creationId xmlns:a16="http://schemas.microsoft.com/office/drawing/2014/main" id="{50FB4B03-7070-4463-8A91-20FA357E98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28526"/>
                <a:ext cx="2476195" cy="484316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直接连接符 482">
                <a:extLst>
                  <a:ext uri="{FF2B5EF4-FFF2-40B4-BE49-F238E27FC236}">
                    <a16:creationId xmlns:a16="http://schemas.microsoft.com/office/drawing/2014/main" id="{F7034021-708A-45C0-B54E-20966C76DB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3828526"/>
                <a:ext cx="1238098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直接连接符 483">
                <a:extLst>
                  <a:ext uri="{FF2B5EF4-FFF2-40B4-BE49-F238E27FC236}">
                    <a16:creationId xmlns:a16="http://schemas.microsoft.com/office/drawing/2014/main" id="{D8DE4BCE-2069-450D-B96B-5B90E4679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3828526"/>
                <a:ext cx="1246007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直接连接符 484">
                <a:extLst>
                  <a:ext uri="{FF2B5EF4-FFF2-40B4-BE49-F238E27FC236}">
                    <a16:creationId xmlns:a16="http://schemas.microsoft.com/office/drawing/2014/main" id="{4DF59892-0B1A-46AB-A950-955585323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3828526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直接连接符 485">
                <a:extLst>
                  <a:ext uri="{FF2B5EF4-FFF2-40B4-BE49-F238E27FC236}">
                    <a16:creationId xmlns:a16="http://schemas.microsoft.com/office/drawing/2014/main" id="{77ACF593-A7F7-4668-B26C-050F97E9FF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3828526"/>
                <a:ext cx="2484104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直接连接符 486">
                <a:extLst>
                  <a:ext uri="{FF2B5EF4-FFF2-40B4-BE49-F238E27FC236}">
                    <a16:creationId xmlns:a16="http://schemas.microsoft.com/office/drawing/2014/main" id="{948445C3-3B63-4574-B071-6DA5951D1C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3828526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直接连接符 487">
                <a:extLst>
                  <a:ext uri="{FF2B5EF4-FFF2-40B4-BE49-F238E27FC236}">
                    <a16:creationId xmlns:a16="http://schemas.microsoft.com/office/drawing/2014/main" id="{124E5F46-0F48-4937-BFDB-63525C91BB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0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直接连接符 488">
                <a:extLst>
                  <a:ext uri="{FF2B5EF4-FFF2-40B4-BE49-F238E27FC236}">
                    <a16:creationId xmlns:a16="http://schemas.microsoft.com/office/drawing/2014/main" id="{C878A360-0513-47AA-B2B1-3509F93B7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1238098" cy="475435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直接连接符 489">
                <a:extLst>
                  <a:ext uri="{FF2B5EF4-FFF2-40B4-BE49-F238E27FC236}">
                    <a16:creationId xmlns:a16="http://schemas.microsoft.com/office/drawing/2014/main" id="{3ABA2CFD-445A-43A6-BA66-1CAB867553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2476195" cy="475435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直接连接符 490">
                <a:extLst>
                  <a:ext uri="{FF2B5EF4-FFF2-40B4-BE49-F238E27FC236}">
                    <a16:creationId xmlns:a16="http://schemas.microsoft.com/office/drawing/2014/main" id="{3CCFEE00-323C-42FB-9B32-339173C9B8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6320" y="1587135"/>
                <a:ext cx="3722202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接连接符 491">
                <a:extLst>
                  <a:ext uri="{FF2B5EF4-FFF2-40B4-BE49-F238E27FC236}">
                    <a16:creationId xmlns:a16="http://schemas.microsoft.com/office/drawing/2014/main" id="{9544EC35-D3C5-4363-9ACC-9C3DA94D32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0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直接连接符 492">
                <a:extLst>
                  <a:ext uri="{FF2B5EF4-FFF2-40B4-BE49-F238E27FC236}">
                    <a16:creationId xmlns:a16="http://schemas.microsoft.com/office/drawing/2014/main" id="{168C860B-9A1C-4B0E-90BA-7D3679491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1578255"/>
                <a:ext cx="0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直接连接符 493">
                <a:extLst>
                  <a:ext uri="{FF2B5EF4-FFF2-40B4-BE49-F238E27FC236}">
                    <a16:creationId xmlns:a16="http://schemas.microsoft.com/office/drawing/2014/main" id="{1C64C94E-3AFC-4402-9F70-2C8E9F1470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8522" y="1578255"/>
                <a:ext cx="0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直接连接符 494">
                <a:extLst>
                  <a:ext uri="{FF2B5EF4-FFF2-40B4-BE49-F238E27FC236}">
                    <a16:creationId xmlns:a16="http://schemas.microsoft.com/office/drawing/2014/main" id="{ACF411D8-96B6-44EE-AB21-330A26721D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87135"/>
                <a:ext cx="1238098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直接连接符 495">
                <a:extLst>
                  <a:ext uri="{FF2B5EF4-FFF2-40B4-BE49-F238E27FC236}">
                    <a16:creationId xmlns:a16="http://schemas.microsoft.com/office/drawing/2014/main" id="{1F7E10F5-C714-41BF-BDD0-D93B0CA3E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1238098" cy="47543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直接连接符 496">
                <a:extLst>
                  <a:ext uri="{FF2B5EF4-FFF2-40B4-BE49-F238E27FC236}">
                    <a16:creationId xmlns:a16="http://schemas.microsoft.com/office/drawing/2014/main" id="{4B1407EC-240D-4F5F-8BC8-81CA441E5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418" y="1587135"/>
                <a:ext cx="2484104" cy="475435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直接连接符 497">
                <a:extLst>
                  <a:ext uri="{FF2B5EF4-FFF2-40B4-BE49-F238E27FC236}">
                    <a16:creationId xmlns:a16="http://schemas.microsoft.com/office/drawing/2014/main" id="{8CEB6D46-CF53-444A-AA9B-7B355F9AC2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78255"/>
                <a:ext cx="2476195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直接连接符 498">
                <a:extLst>
                  <a:ext uri="{FF2B5EF4-FFF2-40B4-BE49-F238E27FC236}">
                    <a16:creationId xmlns:a16="http://schemas.microsoft.com/office/drawing/2014/main" id="{1AAB1078-C74D-41BA-ABF2-C52244596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1578255"/>
                <a:ext cx="1238098" cy="4843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直接连接符 499">
                <a:extLst>
                  <a:ext uri="{FF2B5EF4-FFF2-40B4-BE49-F238E27FC236}">
                    <a16:creationId xmlns:a16="http://schemas.microsoft.com/office/drawing/2014/main" id="{3064FC37-7D5A-44A9-8E64-D4532ABCCD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2515" y="1578255"/>
                <a:ext cx="1246007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直接连接符 500">
                <a:extLst>
                  <a:ext uri="{FF2B5EF4-FFF2-40B4-BE49-F238E27FC236}">
                    <a16:creationId xmlns:a16="http://schemas.microsoft.com/office/drawing/2014/main" id="{436F5024-9ED2-4754-8535-49904D0BEF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6320" y="1578255"/>
                <a:ext cx="3722202" cy="484316"/>
              </a:xfrm>
              <a:prstGeom prst="line">
                <a:avLst/>
              </a:prstGeom>
              <a:ln w="12700">
                <a:solidFill>
                  <a:srgbClr val="BCBC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直接连接符 501">
                <a:extLst>
                  <a:ext uri="{FF2B5EF4-FFF2-40B4-BE49-F238E27FC236}">
                    <a16:creationId xmlns:a16="http://schemas.microsoft.com/office/drawing/2014/main" id="{460E6E4E-ED8A-431A-888D-9515117089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418" y="1578255"/>
                <a:ext cx="2484104" cy="484316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直接连接符 502">
                <a:extLst>
                  <a:ext uri="{FF2B5EF4-FFF2-40B4-BE49-F238E27FC236}">
                    <a16:creationId xmlns:a16="http://schemas.microsoft.com/office/drawing/2014/main" id="{03B47E75-9D68-4DC5-92D2-450738147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2515" y="1578255"/>
                <a:ext cx="1246007" cy="484316"/>
              </a:xfrm>
              <a:prstGeom prst="line">
                <a:avLst/>
              </a:prstGeom>
              <a:ln w="12700">
                <a:solidFill>
                  <a:srgbClr val="D3D3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78145737-5F04-4E11-AC39-8E6B19531AEB}"/>
                </a:ext>
              </a:extLst>
            </p:cNvPr>
            <p:cNvGrpSpPr/>
            <p:nvPr/>
          </p:nvGrpSpPr>
          <p:grpSpPr>
            <a:xfrm>
              <a:off x="6058672" y="3905764"/>
              <a:ext cx="1073980" cy="301893"/>
              <a:chOff x="3007878" y="3904436"/>
              <a:chExt cx="1073980" cy="301893"/>
            </a:xfrm>
          </p:grpSpPr>
          <p:cxnSp>
            <p:nvCxnSpPr>
              <p:cNvPr id="438" name="直接箭头连接符 437">
                <a:extLst>
                  <a:ext uri="{FF2B5EF4-FFF2-40B4-BE49-F238E27FC236}">
                    <a16:creationId xmlns:a16="http://schemas.microsoft.com/office/drawing/2014/main" id="{D0CDA398-02B0-460C-9D24-AADD0167C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7878" y="4206329"/>
                <a:ext cx="10739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9" name="文本框 648">
                <a:extLst>
                  <a:ext uri="{FF2B5EF4-FFF2-40B4-BE49-F238E27FC236}">
                    <a16:creationId xmlns:a16="http://schemas.microsoft.com/office/drawing/2014/main" id="{2961F8DF-E58F-4B70-80E8-B8ABB78E07B4}"/>
                  </a:ext>
                </a:extLst>
              </p:cNvPr>
              <p:cNvSpPr txBox="1"/>
              <p:nvPr/>
            </p:nvSpPr>
            <p:spPr>
              <a:xfrm>
                <a:off x="3154305" y="3904436"/>
                <a:ext cx="76569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shrink</a:t>
                </a:r>
                <a:endParaRPr lang="zh-CN" alt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3" name="组合 432">
              <a:extLst>
                <a:ext uri="{FF2B5EF4-FFF2-40B4-BE49-F238E27FC236}">
                  <a16:creationId xmlns:a16="http://schemas.microsoft.com/office/drawing/2014/main" id="{228A0F7C-F118-4D8D-A749-E71DE49A88E7}"/>
                </a:ext>
              </a:extLst>
            </p:cNvPr>
            <p:cNvGrpSpPr/>
            <p:nvPr/>
          </p:nvGrpSpPr>
          <p:grpSpPr>
            <a:xfrm>
              <a:off x="8931780" y="3904436"/>
              <a:ext cx="1073980" cy="301893"/>
              <a:chOff x="3007878" y="3904436"/>
              <a:chExt cx="1073980" cy="301893"/>
            </a:xfrm>
          </p:grpSpPr>
          <p:cxnSp>
            <p:nvCxnSpPr>
              <p:cNvPr id="436" name="直接箭头连接符 435">
                <a:extLst>
                  <a:ext uri="{FF2B5EF4-FFF2-40B4-BE49-F238E27FC236}">
                    <a16:creationId xmlns:a16="http://schemas.microsoft.com/office/drawing/2014/main" id="{A1FEF111-2187-4322-9143-DFBF4C8EA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7878" y="4206329"/>
                <a:ext cx="10739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7" name="文本框 651">
                <a:extLst>
                  <a:ext uri="{FF2B5EF4-FFF2-40B4-BE49-F238E27FC236}">
                    <a16:creationId xmlns:a16="http://schemas.microsoft.com/office/drawing/2014/main" id="{0F35D46A-2170-482C-95D5-BA8AFF200C70}"/>
                  </a:ext>
                </a:extLst>
              </p:cNvPr>
              <p:cNvSpPr txBox="1"/>
              <p:nvPr/>
            </p:nvSpPr>
            <p:spPr>
              <a:xfrm>
                <a:off x="3154305" y="3904436"/>
                <a:ext cx="76569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300" dirty="0">
                    <a:latin typeface="Arial" panose="020B0604020202020204" pitchFamily="34" charset="0"/>
                    <a:cs typeface="Arial" panose="020B0604020202020204" pitchFamily="34" charset="0"/>
                  </a:rPr>
                  <a:t> shrink</a:t>
                </a:r>
                <a:endParaRPr lang="zh-CN" altLang="en-US" sz="1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4" name="文本框 654">
              <a:extLst>
                <a:ext uri="{FF2B5EF4-FFF2-40B4-BE49-F238E27FC236}">
                  <a16:creationId xmlns:a16="http://schemas.microsoft.com/office/drawing/2014/main" id="{8D43D437-89F6-489B-9961-6520994EF589}"/>
                </a:ext>
              </a:extLst>
            </p:cNvPr>
            <p:cNvSpPr txBox="1"/>
            <p:nvPr/>
          </p:nvSpPr>
          <p:spPr>
            <a:xfrm>
              <a:off x="7647020" y="3206812"/>
              <a:ext cx="7656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00" dirty="0">
                  <a:latin typeface="Arial" panose="020B0604020202020204" pitchFamily="34" charset="0"/>
                  <a:cs typeface="Arial" panose="020B0604020202020204" pitchFamily="34" charset="0"/>
                </a:rPr>
                <a:t> retrain</a:t>
              </a:r>
              <a:endParaRPr lang="zh-CN" altLang="en-U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5" name="文本框 655">
              <a:extLst>
                <a:ext uri="{FF2B5EF4-FFF2-40B4-BE49-F238E27FC236}">
                  <a16:creationId xmlns:a16="http://schemas.microsoft.com/office/drawing/2014/main" id="{1AA333CB-5B9B-4123-B81A-E31AD70BB08D}"/>
                </a:ext>
              </a:extLst>
            </p:cNvPr>
            <p:cNvSpPr txBox="1"/>
            <p:nvPr/>
          </p:nvSpPr>
          <p:spPr>
            <a:xfrm>
              <a:off x="10503229" y="3213323"/>
              <a:ext cx="7656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300" dirty="0">
                  <a:latin typeface="Arial" panose="020B0604020202020204" pitchFamily="34" charset="0"/>
                  <a:cs typeface="Arial" panose="020B0604020202020204" pitchFamily="34" charset="0"/>
                </a:rPr>
                <a:t> retrain</a:t>
              </a:r>
              <a:endParaRPr lang="zh-CN" altLang="en-US" sz="1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6" name="文本框 656">
            <a:extLst>
              <a:ext uri="{FF2B5EF4-FFF2-40B4-BE49-F238E27FC236}">
                <a16:creationId xmlns:a16="http://schemas.microsoft.com/office/drawing/2014/main" id="{5E674487-B240-4D01-9E6E-E4BE20C0FB87}"/>
              </a:ext>
            </a:extLst>
          </p:cNvPr>
          <p:cNvSpPr txBox="1"/>
          <p:nvPr/>
        </p:nvSpPr>
        <p:spPr>
          <a:xfrm>
            <a:off x="561861" y="1417635"/>
            <a:ext cx="8519968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训练最大规模的神经模型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收缩模型规模，并保留原有参数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b="1" kern="12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训练收缩后的小规模模型</a:t>
            </a:r>
            <a:endParaRPr lang="en-US" altLang="zh-CN" sz="1800" b="1" kern="1200" dirty="0"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b="1" kern="12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继续收缩模型进行再训练，直至所有不同规模的模型训练完成</a:t>
            </a:r>
            <a:endParaRPr lang="zh-CN" altLang="zh-CN" sz="1800" b="1" dirty="0">
              <a:effectLst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90D02C-ED41-FB03-A120-A488A57C0BB2}"/>
              </a:ext>
            </a:extLst>
          </p:cNvPr>
          <p:cNvSpPr txBox="1"/>
          <p:nvPr/>
        </p:nvSpPr>
        <p:spPr>
          <a:xfrm>
            <a:off x="1474922" y="5545265"/>
            <a:ext cx="9878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最终使模型的不同规模均拥有可靠的推理性能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27">
            <a:extLst>
              <a:ext uri="{FF2B5EF4-FFF2-40B4-BE49-F238E27FC236}">
                <a16:creationId xmlns:a16="http://schemas.microsoft.com/office/drawing/2014/main" id="{F30F1A69-21E6-F91A-B335-E2FE8B031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03" y="787263"/>
            <a:ext cx="6897060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渐进收缩训练策略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3DCD790-D21C-EB81-3AF6-75F8CBAD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10D17A-5AAF-6789-C87E-18E711EEE8A8}"/>
              </a:ext>
            </a:extLst>
          </p:cNvPr>
          <p:cNvSpPr txBox="1"/>
          <p:nvPr/>
        </p:nvSpPr>
        <p:spPr>
          <a:xfrm>
            <a:off x="806949" y="6153803"/>
            <a:ext cx="10735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 H. Cai, C. Gan, T. Wang, et al, "Once-for-all: Train one network and specialize it for efficient deployment," Proc. ICLR, 2020.</a:t>
            </a:r>
          </a:p>
        </p:txBody>
      </p:sp>
    </p:spTree>
    <p:extLst>
      <p:ext uri="{BB962C8B-B14F-4D97-AF65-F5344CB8AC3E}">
        <p14:creationId xmlns:p14="http://schemas.microsoft.com/office/powerpoint/2010/main" val="43408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3B7A-130F-9300-3176-6BE40CAD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6DC0562-8E8B-5044-F635-1F56AA38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F2999B0F-E299-5743-3F67-AA4FD196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06B9FAC7-C571-CF35-A3C9-9ABF5B4E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17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B4C73E9-3525-9AB7-2F19-09F8DCAD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5E81892-1458-F1A1-AE3B-8D01870BF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070" y="1760322"/>
            <a:ext cx="5573561" cy="3814669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C735FCA1-2433-5207-58C9-20C3B3464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03" y="787263"/>
            <a:ext cx="6897060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MoE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渐进收缩训练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656">
            <a:extLst>
              <a:ext uri="{FF2B5EF4-FFF2-40B4-BE49-F238E27FC236}">
                <a16:creationId xmlns:a16="http://schemas.microsoft.com/office/drawing/2014/main" id="{7F1B4115-ACD2-FA14-8DE0-83834A78E525}"/>
              </a:ext>
            </a:extLst>
          </p:cNvPr>
          <p:cNvSpPr txBox="1"/>
          <p:nvPr/>
        </p:nvSpPr>
        <p:spPr>
          <a:xfrm>
            <a:off x="6286466" y="2494005"/>
            <a:ext cx="5573561" cy="253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b="1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首先宽度收缩训练，使得模型的不同宽度收敛</a:t>
            </a:r>
            <a:endParaRPr lang="zh-CN" altLang="zh-CN" sz="1800" b="1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（得到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个不同的门控网络）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然后针对每个宽度进行深度收缩训练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最终使模型的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不同宽度、不同深度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可推理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58492DB-1237-FEA7-30C9-6B312FFA5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</p:spTree>
    <p:extLst>
      <p:ext uri="{BB962C8B-B14F-4D97-AF65-F5344CB8AC3E}">
        <p14:creationId xmlns:p14="http://schemas.microsoft.com/office/powerpoint/2010/main" val="255027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7DFE-EC48-F268-D5C3-B9A7F5CC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ABC3A359-E56B-A2A2-6C45-BA3377DE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72BE8D9F-24AA-5E69-7462-D8D4A7D8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D723EEC9-F253-1C91-401C-3B683702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18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847909D-E87F-C38C-D7CB-734BFB776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734C2AA-668F-0746-7E2B-C70A47D7B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9976" y="1024118"/>
            <a:ext cx="9452048" cy="4057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1CC976-6A56-4D4D-B9E6-C93B84F0A1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41" y="5368921"/>
            <a:ext cx="6822658" cy="573868"/>
          </a:xfrm>
          <a:prstGeom prst="rect">
            <a:avLst/>
          </a:prstGeom>
        </p:spPr>
      </p:pic>
      <p:sp>
        <p:nvSpPr>
          <p:cNvPr id="3" name="文本框 27">
            <a:extLst>
              <a:ext uri="{FF2B5EF4-FFF2-40B4-BE49-F238E27FC236}">
                <a16:creationId xmlns:a16="http://schemas.microsoft.com/office/drawing/2014/main" id="{D36A66A9-09F0-7A76-7EC8-32FA14353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69" y="583313"/>
            <a:ext cx="81370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引入策略模型（监督学习训练），给出最优宽度和深度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BD6FEE-FC89-69B2-B180-F329060C86A4}"/>
              </a:ext>
            </a:extLst>
          </p:cNvPr>
          <p:cNvSpPr txBox="1"/>
          <p:nvPr/>
        </p:nvSpPr>
        <p:spPr>
          <a:xfrm>
            <a:off x="3581400" y="5963478"/>
            <a:ext cx="576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模型可动态调整计算量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固定计算量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4A50B87-0863-8A1B-E0C7-7516C169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所提方案</a:t>
            </a:r>
          </a:p>
        </p:txBody>
      </p:sp>
    </p:spTree>
    <p:extLst>
      <p:ext uri="{BB962C8B-B14F-4D97-AF65-F5344CB8AC3E}">
        <p14:creationId xmlns:p14="http://schemas.microsoft.com/office/powerpoint/2010/main" val="22814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05809" y="1829524"/>
            <a:ext cx="6255026" cy="1899920"/>
            <a:chOff x="1395454" y="924560"/>
            <a:chExt cx="6255026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972279" y="1377240"/>
              <a:ext cx="1582484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Four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95455" y="2009505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仿真结果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5">
        <p:fade/>
      </p:transition>
    </mc:Choice>
    <mc:Fallback xmlns="">
      <p:transition spd="med" advTm="72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1021685" y="1447967"/>
            <a:ext cx="3374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216450" y="3132486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CONTENT</a:t>
            </a:r>
            <a:endParaRPr lang="zh-CN" altLang="en-US" sz="40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73" name="表格 9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4782608"/>
              </p:ext>
            </p:extLst>
          </p:nvPr>
        </p:nvGraphicFramePr>
        <p:xfrm>
          <a:off x="4703774" y="1179000"/>
          <a:ext cx="6594765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壹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研究背景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贰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系统模型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08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叁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所提方案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肆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30000"/>
                        </a:lnSpc>
                      </a:pPr>
                      <a:r>
                        <a:rPr lang="zh-CN" altLang="en-US" sz="2800" b="1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仿真结果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20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0" name="矩形 79"/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1" name="组合 80"/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82" name="矩形 81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88" name="矩形 87"/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84">
        <p:fade/>
      </p:transition>
    </mc:Choice>
    <mc:Fallback xmlns="">
      <p:transition spd="med" advTm="548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AA9A1-1F53-89EC-E410-4184A0EE7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A9D30A88-CD5E-A7DF-4B49-AD16598B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DD46A1D2-535B-3CA0-FBF6-44B2E7A4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903A015E-3997-0E90-77A7-D1608705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AC3E21C-B852-9652-8C2D-7B91EF59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EBA862-8AC0-DF1D-3D3D-123634D3B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" y="1477230"/>
            <a:ext cx="12153580" cy="2551156"/>
          </a:xfrm>
          <a:prstGeom prst="rect">
            <a:avLst/>
          </a:prstGeom>
        </p:spPr>
      </p:pic>
      <p:sp>
        <p:nvSpPr>
          <p:cNvPr id="3" name="文本框 656">
            <a:extLst>
              <a:ext uri="{FF2B5EF4-FFF2-40B4-BE49-F238E27FC236}">
                <a16:creationId xmlns:a16="http://schemas.microsoft.com/office/drawing/2014/main" id="{C568707F-B6E7-6832-9A5F-6288A0AE5B8E}"/>
              </a:ext>
            </a:extLst>
          </p:cNvPr>
          <p:cNvSpPr txBox="1"/>
          <p:nvPr/>
        </p:nvSpPr>
        <p:spPr>
          <a:xfrm>
            <a:off x="4247671" y="3930156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不同参数下的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平均处理时延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656">
            <a:extLst>
              <a:ext uri="{FF2B5EF4-FFF2-40B4-BE49-F238E27FC236}">
                <a16:creationId xmlns:a16="http://schemas.microsoft.com/office/drawing/2014/main" id="{BFD49F2E-270B-04B9-8F6F-F5BE98BB947C}"/>
              </a:ext>
            </a:extLst>
          </p:cNvPr>
          <p:cNvSpPr txBox="1"/>
          <p:nvPr/>
        </p:nvSpPr>
        <p:spPr>
          <a:xfrm>
            <a:off x="3773496" y="4596231"/>
            <a:ext cx="404116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深度宽度固定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本框 656">
            <a:extLst>
              <a:ext uri="{FF2B5EF4-FFF2-40B4-BE49-F238E27FC236}">
                <a16:creationId xmlns:a16="http://schemas.microsoft.com/office/drawing/2014/main" id="{A779B908-9E85-2BB6-B6FC-21B384726676}"/>
              </a:ext>
            </a:extLst>
          </p:cNvPr>
          <p:cNvSpPr txBox="1"/>
          <p:nvPr/>
        </p:nvSpPr>
        <p:spPr>
          <a:xfrm>
            <a:off x="7329607" y="4591654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model(RL):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静态模型进行资源分配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656">
            <a:extLst>
              <a:ext uri="{FF2B5EF4-FFF2-40B4-BE49-F238E27FC236}">
                <a16:creationId xmlns:a16="http://schemas.microsoft.com/office/drawing/2014/main" id="{7890AE0C-A453-3C11-EC02-F7817FDD41A8}"/>
              </a:ext>
            </a:extLst>
          </p:cNvPr>
          <p:cNvSpPr txBox="1"/>
          <p:nvPr/>
        </p:nvSpPr>
        <p:spPr>
          <a:xfrm>
            <a:off x="-245247" y="5150271"/>
            <a:ext cx="4656525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将卸载模块替换为随机卸载策略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本框 656">
            <a:extLst>
              <a:ext uri="{FF2B5EF4-FFF2-40B4-BE49-F238E27FC236}">
                <a16:creationId xmlns:a16="http://schemas.microsoft.com/office/drawing/2014/main" id="{22618B5A-A236-3D9B-0D77-FC3E92D2ABA8}"/>
              </a:ext>
            </a:extLst>
          </p:cNvPr>
          <p:cNvSpPr txBox="1"/>
          <p:nvPr/>
        </p:nvSpPr>
        <p:spPr>
          <a:xfrm>
            <a:off x="3777344" y="5145693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 execution: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任务本地处理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656">
            <a:extLst>
              <a:ext uri="{FF2B5EF4-FFF2-40B4-BE49-F238E27FC236}">
                <a16:creationId xmlns:a16="http://schemas.microsoft.com/office/drawing/2014/main" id="{A2A56326-D15E-8C24-A5D9-D8BE8F022EEA}"/>
              </a:ext>
            </a:extLst>
          </p:cNvPr>
          <p:cNvSpPr txBox="1"/>
          <p:nvPr/>
        </p:nvSpPr>
        <p:spPr>
          <a:xfrm>
            <a:off x="-245247" y="4596232"/>
            <a:ext cx="3473183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所提方案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8203B2C-5C12-80A1-7E01-E08FFAB4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仿真结果</a:t>
            </a:r>
          </a:p>
        </p:txBody>
      </p:sp>
      <p:sp>
        <p:nvSpPr>
          <p:cNvPr id="2" name="文本框 656">
            <a:extLst>
              <a:ext uri="{FF2B5EF4-FFF2-40B4-BE49-F238E27FC236}">
                <a16:creationId xmlns:a16="http://schemas.microsoft.com/office/drawing/2014/main" id="{D5649912-4CB4-D5E0-4C25-B003F5FFA257}"/>
              </a:ext>
            </a:extLst>
          </p:cNvPr>
          <p:cNvSpPr txBox="1"/>
          <p:nvPr/>
        </p:nvSpPr>
        <p:spPr>
          <a:xfrm>
            <a:off x="7329564" y="5145692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遗传算法（右侧坐标）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2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47A77-116A-B9AA-C921-A57B261D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717607FA-D973-B464-05CD-7C7AF1E5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2D334232-CF81-D0D4-33E5-DAF7C40E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0C144414-135C-F7CE-E185-758BF6869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21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145A45B-8BE0-9A43-21CC-7A428987E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A66C6-1155-8E3F-2B51-853C1380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" y="1502868"/>
            <a:ext cx="12138212" cy="2540683"/>
          </a:xfrm>
          <a:prstGeom prst="rect">
            <a:avLst/>
          </a:prstGeom>
        </p:spPr>
      </p:pic>
      <p:sp>
        <p:nvSpPr>
          <p:cNvPr id="3" name="文本框 656">
            <a:extLst>
              <a:ext uri="{FF2B5EF4-FFF2-40B4-BE49-F238E27FC236}">
                <a16:creationId xmlns:a16="http://schemas.microsoft.com/office/drawing/2014/main" id="{31079BD9-2023-5EA3-28B5-B758DDA6F919}"/>
              </a:ext>
            </a:extLst>
          </p:cNvPr>
          <p:cNvSpPr txBox="1"/>
          <p:nvPr/>
        </p:nvSpPr>
        <p:spPr>
          <a:xfrm>
            <a:off x="-245247" y="4596232"/>
            <a:ext cx="3473183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所提方案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656">
            <a:extLst>
              <a:ext uri="{FF2B5EF4-FFF2-40B4-BE49-F238E27FC236}">
                <a16:creationId xmlns:a16="http://schemas.microsoft.com/office/drawing/2014/main" id="{82C40C16-ED09-D688-0C9A-3DA72B38C603}"/>
              </a:ext>
            </a:extLst>
          </p:cNvPr>
          <p:cNvSpPr txBox="1"/>
          <p:nvPr/>
        </p:nvSpPr>
        <p:spPr>
          <a:xfrm>
            <a:off x="3773496" y="4596231"/>
            <a:ext cx="404116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深度宽度固定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本框 656">
            <a:extLst>
              <a:ext uri="{FF2B5EF4-FFF2-40B4-BE49-F238E27FC236}">
                <a16:creationId xmlns:a16="http://schemas.microsoft.com/office/drawing/2014/main" id="{D26C21A7-72AA-91FB-2A20-100F33939E62}"/>
              </a:ext>
            </a:extLst>
          </p:cNvPr>
          <p:cNvSpPr txBox="1"/>
          <p:nvPr/>
        </p:nvSpPr>
        <p:spPr>
          <a:xfrm>
            <a:off x="7329607" y="4591654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model(RL):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静态模型进行资源分配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56">
            <a:extLst>
              <a:ext uri="{FF2B5EF4-FFF2-40B4-BE49-F238E27FC236}">
                <a16:creationId xmlns:a16="http://schemas.microsoft.com/office/drawing/2014/main" id="{D1075940-4465-A2FC-6752-D56163A8281D}"/>
              </a:ext>
            </a:extLst>
          </p:cNvPr>
          <p:cNvSpPr txBox="1"/>
          <p:nvPr/>
        </p:nvSpPr>
        <p:spPr>
          <a:xfrm>
            <a:off x="-245247" y="5150271"/>
            <a:ext cx="4656525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将卸载模块替换为随机卸载策略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本框 656">
            <a:extLst>
              <a:ext uri="{FF2B5EF4-FFF2-40B4-BE49-F238E27FC236}">
                <a16:creationId xmlns:a16="http://schemas.microsoft.com/office/drawing/2014/main" id="{97C3147D-4EA6-5530-E9B2-2C6D6D8E0771}"/>
              </a:ext>
            </a:extLst>
          </p:cNvPr>
          <p:cNvSpPr txBox="1"/>
          <p:nvPr/>
        </p:nvSpPr>
        <p:spPr>
          <a:xfrm>
            <a:off x="3777344" y="5145693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 execution: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任务本地处理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56">
            <a:extLst>
              <a:ext uri="{FF2B5EF4-FFF2-40B4-BE49-F238E27FC236}">
                <a16:creationId xmlns:a16="http://schemas.microsoft.com/office/drawing/2014/main" id="{B256AB22-8052-A650-D893-F27FA963FA54}"/>
              </a:ext>
            </a:extLst>
          </p:cNvPr>
          <p:cNvSpPr txBox="1"/>
          <p:nvPr/>
        </p:nvSpPr>
        <p:spPr>
          <a:xfrm>
            <a:off x="4493559" y="3930156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不同参数下的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丢包率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C2F6F2C-DF61-88DB-8793-B74EB04A8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仿真结果</a:t>
            </a:r>
          </a:p>
        </p:txBody>
      </p:sp>
      <p:sp>
        <p:nvSpPr>
          <p:cNvPr id="2" name="文本框 656">
            <a:extLst>
              <a:ext uri="{FF2B5EF4-FFF2-40B4-BE49-F238E27FC236}">
                <a16:creationId xmlns:a16="http://schemas.microsoft.com/office/drawing/2014/main" id="{2ED17A91-EE7D-22AF-9836-2797C72BE623}"/>
              </a:ext>
            </a:extLst>
          </p:cNvPr>
          <p:cNvSpPr txBox="1"/>
          <p:nvPr/>
        </p:nvSpPr>
        <p:spPr>
          <a:xfrm>
            <a:off x="7329564" y="5145692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遗传算法（右侧坐标）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03674-3850-268D-F1B0-A368870A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B4A83B08-0F91-A8E4-E081-8D1F3479B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F430D136-F883-EC06-ABE2-1136697B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782C027C-74A6-950E-518D-46796718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22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512803C-2A68-315C-1FD2-DB062945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31E678-BCFF-B619-2CAA-E1631BB71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" y="1498264"/>
            <a:ext cx="12122844" cy="2516062"/>
          </a:xfrm>
          <a:prstGeom prst="rect">
            <a:avLst/>
          </a:prstGeom>
        </p:spPr>
      </p:pic>
      <p:sp>
        <p:nvSpPr>
          <p:cNvPr id="3" name="文本框 656">
            <a:extLst>
              <a:ext uri="{FF2B5EF4-FFF2-40B4-BE49-F238E27FC236}">
                <a16:creationId xmlns:a16="http://schemas.microsoft.com/office/drawing/2014/main" id="{08B3CD13-6CF8-B591-C356-F6548BFEC0EC}"/>
              </a:ext>
            </a:extLst>
          </p:cNvPr>
          <p:cNvSpPr txBox="1"/>
          <p:nvPr/>
        </p:nvSpPr>
        <p:spPr>
          <a:xfrm>
            <a:off x="-245247" y="4596232"/>
            <a:ext cx="3473183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Policy </a:t>
            </a:r>
            <a:r>
              <a:rPr lang="en-US" altLang="zh-CN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zh-CN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所提方案</a:t>
            </a:r>
            <a:endParaRPr lang="en-US" altLang="zh-CN" sz="16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656">
            <a:extLst>
              <a:ext uri="{FF2B5EF4-FFF2-40B4-BE49-F238E27FC236}">
                <a16:creationId xmlns:a16="http://schemas.microsoft.com/office/drawing/2014/main" id="{FFC793B2-0851-63FD-889D-8364632370AA}"/>
              </a:ext>
            </a:extLst>
          </p:cNvPr>
          <p:cNvSpPr txBox="1"/>
          <p:nvPr/>
        </p:nvSpPr>
        <p:spPr>
          <a:xfrm>
            <a:off x="3773496" y="4596231"/>
            <a:ext cx="404116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Fix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(RL): </a:t>
            </a:r>
            <a:r>
              <a:rPr lang="en-US" altLang="zh-CN" sz="16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MoE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深度宽度固定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文本框 656">
            <a:extLst>
              <a:ext uri="{FF2B5EF4-FFF2-40B4-BE49-F238E27FC236}">
                <a16:creationId xmlns:a16="http://schemas.microsoft.com/office/drawing/2014/main" id="{981EA0FC-9943-D75B-D326-98F80E8BA687}"/>
              </a:ext>
            </a:extLst>
          </p:cNvPr>
          <p:cNvSpPr txBox="1"/>
          <p:nvPr/>
        </p:nvSpPr>
        <p:spPr>
          <a:xfrm>
            <a:off x="7329607" y="4591654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Static model(RL):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静态模型进行资源分配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56">
            <a:extLst>
              <a:ext uri="{FF2B5EF4-FFF2-40B4-BE49-F238E27FC236}">
                <a16:creationId xmlns:a16="http://schemas.microsoft.com/office/drawing/2014/main" id="{F6A38AC3-D35C-CBED-FB67-53E0750CF2D1}"/>
              </a:ext>
            </a:extLst>
          </p:cNvPr>
          <p:cNvSpPr txBox="1"/>
          <p:nvPr/>
        </p:nvSpPr>
        <p:spPr>
          <a:xfrm>
            <a:off x="-245247" y="5150271"/>
            <a:ext cx="4656525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ABAB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Rand: </a:t>
            </a:r>
            <a:r>
              <a:rPr lang="zh-CN" altLang="en-US" sz="1600" b="1" dirty="0">
                <a:solidFill>
                  <a:srgbClr val="ABAB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将卸载模块替换为随机卸载策略</a:t>
            </a:r>
            <a:r>
              <a:rPr lang="en-US" altLang="zh-CN" sz="1600" b="1" dirty="0">
                <a:solidFill>
                  <a:srgbClr val="ABABAB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本框 656">
            <a:extLst>
              <a:ext uri="{FF2B5EF4-FFF2-40B4-BE49-F238E27FC236}">
                <a16:creationId xmlns:a16="http://schemas.microsoft.com/office/drawing/2014/main" id="{64F7FA1E-49D5-13BE-A17E-4FF69717AF34}"/>
              </a:ext>
            </a:extLst>
          </p:cNvPr>
          <p:cNvSpPr txBox="1"/>
          <p:nvPr/>
        </p:nvSpPr>
        <p:spPr>
          <a:xfrm>
            <a:off x="3777344" y="5145693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Local execution: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任务本地处理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656">
            <a:extLst>
              <a:ext uri="{FF2B5EF4-FFF2-40B4-BE49-F238E27FC236}">
                <a16:creationId xmlns:a16="http://schemas.microsoft.com/office/drawing/2014/main" id="{969C3893-10DE-C351-430D-0985763CE9D5}"/>
              </a:ext>
            </a:extLst>
          </p:cNvPr>
          <p:cNvSpPr txBox="1"/>
          <p:nvPr/>
        </p:nvSpPr>
        <p:spPr>
          <a:xfrm>
            <a:off x="4639555" y="3930156"/>
            <a:ext cx="4821091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不同参数下的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能耗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22EB14E-1FD3-E4D0-C498-CE21563D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仿真结果</a:t>
            </a:r>
          </a:p>
        </p:txBody>
      </p:sp>
      <p:sp>
        <p:nvSpPr>
          <p:cNvPr id="2" name="文本框 656">
            <a:extLst>
              <a:ext uri="{FF2B5EF4-FFF2-40B4-BE49-F238E27FC236}">
                <a16:creationId xmlns:a16="http://schemas.microsoft.com/office/drawing/2014/main" id="{DFF3847F-DC1C-59E9-DC71-8A0D9C9E068C}"/>
              </a:ext>
            </a:extLst>
          </p:cNvPr>
          <p:cNvSpPr txBox="1"/>
          <p:nvPr/>
        </p:nvSpPr>
        <p:spPr>
          <a:xfrm>
            <a:off x="7329564" y="5145692"/>
            <a:ext cx="3706862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GA: 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遗传算法（右侧坐标）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90" y="220338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总结</a:t>
            </a:r>
            <a:endParaRPr lang="en-US" altLang="zh-CN" sz="3110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5BDD-DB36-47A6-95A1-4AC16FAA9E0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2024/12/30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B9A5AF-BDD6-4E14-989F-CF034C94E4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F0886F-6AB6-45D7-B5EC-D37AD05F6E85}"/>
              </a:ext>
            </a:extLst>
          </p:cNvPr>
          <p:cNvSpPr/>
          <p:nvPr/>
        </p:nvSpPr>
        <p:spPr>
          <a:xfrm>
            <a:off x="1601307" y="1429687"/>
            <a:ext cx="8989385" cy="326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针对</a:t>
            </a:r>
            <a:r>
              <a:rPr lang="zh-CN" altLang="en-US" sz="2000" dirty="0">
                <a:solidFill>
                  <a:prstClr val="black"/>
                </a:solidFill>
                <a:latin typeface="Arial"/>
                <a:ea typeface="微软雅黑"/>
              </a:rPr>
              <a:t>边缘计算网络优化任务，引入</a:t>
            </a:r>
            <a:r>
              <a:rPr lang="zh-CN" altLang="en-US" sz="2000" b="1" dirty="0">
                <a:solidFill>
                  <a:prstClr val="black"/>
                </a:solidFill>
                <a:latin typeface="Arial"/>
                <a:ea typeface="微软雅黑"/>
              </a:rPr>
              <a:t>基于</a:t>
            </a:r>
            <a:r>
              <a:rPr lang="en-US" altLang="zh-CN" sz="2000" b="1" dirty="0" err="1">
                <a:solidFill>
                  <a:prstClr val="black"/>
                </a:solidFill>
                <a:latin typeface="Arial"/>
                <a:ea typeface="微软雅黑"/>
              </a:rPr>
              <a:t>MoE</a:t>
            </a:r>
            <a:r>
              <a:rPr lang="zh-CN" altLang="en-US" sz="2000" b="1" dirty="0">
                <a:solidFill>
                  <a:prstClr val="black"/>
                </a:solidFill>
                <a:latin typeface="Arial"/>
                <a:ea typeface="微软雅黑"/>
              </a:rPr>
              <a:t>的动态神经网络</a:t>
            </a:r>
            <a:r>
              <a:rPr lang="zh-CN" altLang="en-US" sz="2000" dirty="0">
                <a:solidFill>
                  <a:prstClr val="black"/>
                </a:solidFill>
                <a:latin typeface="Arial"/>
                <a:ea typeface="微软雅黑"/>
              </a:rPr>
              <a:t>进行资源管理，显著提高推理运算效率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将推理开销引入优化问题，通过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调整模型深度和宽度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实现自适应运算，进一步提高系统性能和决策灵活性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US" altLang="zh-CN" sz="20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利用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渐进收缩策略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训练模型，显著缩短训练时间，从而降低算法部署成本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1121B774-F94F-4AF7-980F-71CF783D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83FB269-C0DA-CA5C-ACDE-E3ED82E25B6C}"/>
              </a:ext>
            </a:extLst>
          </p:cNvPr>
          <p:cNvSpPr txBox="1"/>
          <p:nvPr/>
        </p:nvSpPr>
        <p:spPr>
          <a:xfrm>
            <a:off x="806949" y="6084647"/>
            <a:ext cx="10735325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 L. Ma, N. Cheng, C. Zhou, X. Wang, N. Lu, N. Zhang, K.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Aldubaikhy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Alqasir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“Dynamic neural network-based resource management for mobile edge computing in 6g networks,” IEEE Transactions on Cognitive Communications and Networking, vol. 10, no. 3, pp. 953967, 2024.</a:t>
            </a:r>
          </a:p>
        </p:txBody>
      </p:sp>
    </p:spTree>
    <p:extLst>
      <p:ext uri="{BB962C8B-B14F-4D97-AF65-F5344CB8AC3E}">
        <p14:creationId xmlns:p14="http://schemas.microsoft.com/office/powerpoint/2010/main" val="33540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72">
        <p:fade/>
      </p:transition>
    </mc:Choice>
    <mc:Fallback xmlns="">
      <p:transition spd="med" advTm="487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</a:t>
            </a:fld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45820" y="2644111"/>
            <a:ext cx="8648521" cy="1065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5400" b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感谢各位老师同学的聆听！</a:t>
            </a:r>
          </a:p>
        </p:txBody>
      </p:sp>
      <p:sp>
        <p:nvSpPr>
          <p:cNvPr id="17" name="任意多边形: 形状 16"/>
          <p:cNvSpPr/>
          <p:nvPr/>
        </p:nvSpPr>
        <p:spPr>
          <a:xfrm>
            <a:off x="1125901" y="2189188"/>
            <a:ext cx="1800000" cy="1800000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366040 h 1800000"/>
              <a:gd name="connsiteX3" fmla="*/ 1656604 w 1800000"/>
              <a:gd name="connsiteY3" fmla="*/ 366040 h 1800000"/>
              <a:gd name="connsiteX4" fmla="*/ 1656604 w 1800000"/>
              <a:gd name="connsiteY4" fmla="*/ 157793 h 1800000"/>
              <a:gd name="connsiteX5" fmla="*/ 172635 w 1800000"/>
              <a:gd name="connsiteY5" fmla="*/ 157793 h 1800000"/>
              <a:gd name="connsiteX6" fmla="*/ 172635 w 1800000"/>
              <a:gd name="connsiteY6" fmla="*/ 1641762 h 1800000"/>
              <a:gd name="connsiteX7" fmla="*/ 900000 w 1800000"/>
              <a:gd name="connsiteY7" fmla="*/ 1641762 h 1800000"/>
              <a:gd name="connsiteX8" fmla="*/ 900000 w 1800000"/>
              <a:gd name="connsiteY8" fmla="*/ 1800000 h 1800000"/>
              <a:gd name="connsiteX9" fmla="*/ 0 w 1800000"/>
              <a:gd name="connsiteY9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366040"/>
                </a:lnTo>
                <a:lnTo>
                  <a:pt x="1656604" y="366040"/>
                </a:lnTo>
                <a:lnTo>
                  <a:pt x="1656604" y="157793"/>
                </a:lnTo>
                <a:lnTo>
                  <a:pt x="172635" y="157793"/>
                </a:lnTo>
                <a:lnTo>
                  <a:pt x="172635" y="1641762"/>
                </a:lnTo>
                <a:lnTo>
                  <a:pt x="900000" y="1641762"/>
                </a:lnTo>
                <a:lnTo>
                  <a:pt x="900000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任意多边形: 形状 19"/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33520" y="6134875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3">
        <p:fade/>
      </p:transition>
    </mc:Choice>
    <mc:Fallback xmlns="">
      <p:transition spd="med" advTm="518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4657" y="1370503"/>
            <a:ext cx="6252527" cy="1899920"/>
            <a:chOff x="1397953" y="924560"/>
            <a:chExt cx="6252527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97953" y="924560"/>
              <a:ext cx="577215" cy="1170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11684" y="1377240"/>
              <a:ext cx="1503680" cy="57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519415" y="2004908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研究背景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22880" cy="3169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9">
        <p:fade/>
      </p:transition>
    </mc:Choice>
    <mc:Fallback xmlns="">
      <p:transition spd="med" advTm="68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BD5191-770D-4BDD-A7D9-BC325A91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645C4FB0-0EF8-043B-5F85-31904ECF8750}"/>
              </a:ext>
            </a:extLst>
          </p:cNvPr>
          <p:cNvGrpSpPr/>
          <p:nvPr/>
        </p:nvGrpSpPr>
        <p:grpSpPr>
          <a:xfrm>
            <a:off x="1546793" y="4573925"/>
            <a:ext cx="2978049" cy="1363943"/>
            <a:chOff x="1546196" y="5002205"/>
            <a:chExt cx="2743201" cy="136651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91D05EA2-922F-642A-198A-9D59DA408B61}"/>
                </a:ext>
              </a:extLst>
            </p:cNvPr>
            <p:cNvSpPr/>
            <p:nvPr/>
          </p:nvSpPr>
          <p:spPr>
            <a:xfrm>
              <a:off x="1580214" y="5034630"/>
              <a:ext cx="2682000" cy="3425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136BEAE-5C1C-F3F1-F4CD-351BDC98B7DC}"/>
                </a:ext>
              </a:extLst>
            </p:cNvPr>
            <p:cNvGrpSpPr/>
            <p:nvPr/>
          </p:nvGrpSpPr>
          <p:grpSpPr>
            <a:xfrm>
              <a:off x="1546196" y="5002205"/>
              <a:ext cx="2743201" cy="1366519"/>
              <a:chOff x="1891" y="7857"/>
              <a:chExt cx="5153" cy="2649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C6151C4-53C7-FD2E-F602-8CB8CA45E468}"/>
                  </a:ext>
                </a:extLst>
              </p:cNvPr>
              <p:cNvSpPr txBox="1"/>
              <p:nvPr/>
            </p:nvSpPr>
            <p:spPr>
              <a:xfrm>
                <a:off x="2420" y="7857"/>
                <a:ext cx="4095" cy="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5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未来网络</a:t>
                </a:r>
                <a:r>
                  <a:rPr lang="zh-CN" altLang="en-US" sz="2000" b="1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特征</a:t>
                </a:r>
                <a:r>
                  <a:rPr lang="en-US" altLang="zh-CN" sz="2000" baseline="30000" dirty="0">
                    <a:solidFill>
                      <a:schemeClr val="accent5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[1]</a:t>
                </a:r>
                <a:endParaRPr kumimoji="0" lang="en-US" altLang="zh-CN" sz="2000" i="0" u="none" strike="noStrike" kern="1200" cap="none" spc="0" normalizeH="0" baseline="3000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marR="0" lvl="0" indent="-28575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复杂多样网络场景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5597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marR="0" lvl="0" indent="-28575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1600" b="1" dirty="0">
                    <a:solidFill>
                      <a:srgbClr val="2F5597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极端性能需求</a:t>
                </a:r>
                <a:endParaRPr lang="en-US" altLang="zh-CN" sz="1600" b="1" dirty="0">
                  <a:solidFill>
                    <a:srgbClr val="2F559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marL="285750" marR="0" lvl="0" indent="-28575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全域网络覆盖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F5597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BE32877-A366-90FE-8D2C-709FC1A72F78}"/>
                  </a:ext>
                </a:extLst>
              </p:cNvPr>
              <p:cNvSpPr/>
              <p:nvPr/>
            </p:nvSpPr>
            <p:spPr>
              <a:xfrm>
                <a:off x="1891" y="7857"/>
                <a:ext cx="5153" cy="2649"/>
              </a:xfrm>
              <a:prstGeom prst="rect">
                <a:avLst/>
              </a:prstGeom>
              <a:noFill/>
              <a:ln w="2540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98" name="矩形 97">
            <a:extLst>
              <a:ext uri="{FF2B5EF4-FFF2-40B4-BE49-F238E27FC236}">
                <a16:creationId xmlns:a16="http://schemas.microsoft.com/office/drawing/2014/main" id="{7FA71663-2203-C7A8-8431-368941A413D9}"/>
              </a:ext>
            </a:extLst>
          </p:cNvPr>
          <p:cNvSpPr/>
          <p:nvPr/>
        </p:nvSpPr>
        <p:spPr>
          <a:xfrm>
            <a:off x="7148770" y="3622134"/>
            <a:ext cx="4160579" cy="342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7DA05A59-C765-1CF8-3BB1-4DF13C4EFB6E}"/>
              </a:ext>
            </a:extLst>
          </p:cNvPr>
          <p:cNvSpPr txBox="1"/>
          <p:nvPr/>
        </p:nvSpPr>
        <p:spPr>
          <a:xfrm>
            <a:off x="7269859" y="3582896"/>
            <a:ext cx="3923057" cy="39878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边缘网络优化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7B3050C-1116-4C8A-206B-FB70C16B6859}"/>
              </a:ext>
            </a:extLst>
          </p:cNvPr>
          <p:cNvSpPr txBox="1"/>
          <p:nvPr/>
        </p:nvSpPr>
        <p:spPr>
          <a:xfrm>
            <a:off x="7091404" y="3972767"/>
            <a:ext cx="4466839" cy="212327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边缘服务器算力受限，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推理开销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不可忽略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不同业务对决策的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精度和速度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要求不同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传统优化算法计算复杂度高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神经网络模型能够快速推理，但现有的模型仍存在一定的计算冗余，并且架构固定，灵活性受限</a:t>
            </a:r>
            <a:endParaRPr lang="en-US" altLang="zh-CN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AEDDAB8A-CD92-1F48-8A62-25819FDD23A6}"/>
              </a:ext>
            </a:extLst>
          </p:cNvPr>
          <p:cNvSpPr/>
          <p:nvPr/>
        </p:nvSpPr>
        <p:spPr>
          <a:xfrm>
            <a:off x="7109260" y="3593615"/>
            <a:ext cx="4244539" cy="2502426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09C99220-2E38-9176-800C-259C142ADA7E}"/>
              </a:ext>
            </a:extLst>
          </p:cNvPr>
          <p:cNvGrpSpPr/>
          <p:nvPr/>
        </p:nvGrpSpPr>
        <p:grpSpPr>
          <a:xfrm>
            <a:off x="6996187" y="700531"/>
            <a:ext cx="4197350" cy="2843685"/>
            <a:chOff x="6819066" y="792173"/>
            <a:chExt cx="4197350" cy="2843685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1F0F0D6-382B-504A-E793-B9A611982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9066" y="1080618"/>
              <a:ext cx="4197350" cy="2555240"/>
            </a:xfrm>
            <a:prstGeom prst="rect">
              <a:avLst/>
            </a:prstGeom>
          </p:spPr>
        </p:pic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ACE1FB91-881C-6EE8-AEB6-E23C898ADBCC}"/>
                </a:ext>
              </a:extLst>
            </p:cNvPr>
            <p:cNvSpPr/>
            <p:nvPr/>
          </p:nvSpPr>
          <p:spPr>
            <a:xfrm>
              <a:off x="8041640" y="792173"/>
              <a:ext cx="822960" cy="726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323C1889-6659-090A-A40E-B65AE9D8220C}"/>
                </a:ext>
              </a:extLst>
            </p:cNvPr>
            <p:cNvSpPr/>
            <p:nvPr/>
          </p:nvSpPr>
          <p:spPr>
            <a:xfrm>
              <a:off x="9190038" y="1517507"/>
              <a:ext cx="850219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7766933D-ED95-2DC8-410B-9D4F2C9624C6}"/>
              </a:ext>
            </a:extLst>
          </p:cNvPr>
          <p:cNvGrpSpPr/>
          <p:nvPr/>
        </p:nvGrpSpPr>
        <p:grpSpPr>
          <a:xfrm>
            <a:off x="633756" y="777809"/>
            <a:ext cx="4324350" cy="3788432"/>
            <a:chOff x="717551" y="889895"/>
            <a:chExt cx="4324350" cy="378843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F1D7B0-05A3-E178-8BEA-6667BDACC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551" y="889895"/>
              <a:ext cx="4324350" cy="3788432"/>
            </a:xfrm>
            <a:prstGeom prst="rect">
              <a:avLst/>
            </a:prstGeom>
          </p:spPr>
        </p:pic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106444C0-B1F7-884C-4C36-CE156B52872D}"/>
                </a:ext>
              </a:extLst>
            </p:cNvPr>
            <p:cNvSpPr/>
            <p:nvPr/>
          </p:nvSpPr>
          <p:spPr>
            <a:xfrm>
              <a:off x="2479603" y="2823744"/>
              <a:ext cx="148167" cy="162983"/>
            </a:xfrm>
            <a:prstGeom prst="rect">
              <a:avLst/>
            </a:prstGeom>
            <a:solidFill>
              <a:srgbClr val="75C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6A8C59B7-7C86-D078-F0A5-4EE2734CA21C}"/>
                </a:ext>
              </a:extLst>
            </p:cNvPr>
            <p:cNvSpPr txBox="1"/>
            <p:nvPr/>
          </p:nvSpPr>
          <p:spPr>
            <a:xfrm>
              <a:off x="2474839" y="2682869"/>
              <a:ext cx="203030" cy="384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hangingPunct="0">
                <a:lnSpc>
                  <a:spcPct val="130000"/>
                </a:lnSpc>
              </a:pPr>
              <a:r>
                <a:rPr lang="en-US" altLang="zh-CN" sz="1700" b="1" spc="100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endParaRPr lang="zh-CN" altLang="en-US" sz="1700" b="1" spc="1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C9421D1E-69FE-2A8D-57E1-35A3B31E519D}"/>
              </a:ext>
            </a:extLst>
          </p:cNvPr>
          <p:cNvGrpSpPr/>
          <p:nvPr/>
        </p:nvGrpSpPr>
        <p:grpSpPr>
          <a:xfrm>
            <a:off x="5042423" y="2809746"/>
            <a:ext cx="1536105" cy="1188552"/>
            <a:chOff x="4924137" y="2876176"/>
            <a:chExt cx="1536105" cy="1188552"/>
          </a:xfrm>
        </p:grpSpPr>
        <p:sp>
          <p:nvSpPr>
            <p:cNvPr id="168" name="箭头: 右 167">
              <a:extLst>
                <a:ext uri="{FF2B5EF4-FFF2-40B4-BE49-F238E27FC236}">
                  <a16:creationId xmlns:a16="http://schemas.microsoft.com/office/drawing/2014/main" id="{85FDBF5B-B390-A80E-3E1B-294395CAF50B}"/>
                </a:ext>
              </a:extLst>
            </p:cNvPr>
            <p:cNvSpPr/>
            <p:nvPr/>
          </p:nvSpPr>
          <p:spPr>
            <a:xfrm>
              <a:off x="5142194" y="3199946"/>
              <a:ext cx="1318048" cy="86478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45756F6-E52F-1063-A2E6-0ADAC4E93C7A}"/>
                </a:ext>
              </a:extLst>
            </p:cNvPr>
            <p:cNvSpPr txBox="1"/>
            <p:nvPr/>
          </p:nvSpPr>
          <p:spPr>
            <a:xfrm>
              <a:off x="4924137" y="2876176"/>
              <a:ext cx="1509541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b="0" dirty="0">
                  <a:solidFill>
                    <a:srgbClr val="AF2125"/>
                  </a:solidFill>
                </a:rPr>
                <a:t>关注问题</a:t>
              </a:r>
            </a:p>
          </p:txBody>
        </p:sp>
      </p:grpSp>
      <p:sp>
        <p:nvSpPr>
          <p:cNvPr id="177" name="箭头: 右 176">
            <a:extLst>
              <a:ext uri="{FF2B5EF4-FFF2-40B4-BE49-F238E27FC236}">
                <a16:creationId xmlns:a16="http://schemas.microsoft.com/office/drawing/2014/main" id="{9191A0B7-6960-9F6A-2448-18A4741F3405}"/>
              </a:ext>
            </a:extLst>
          </p:cNvPr>
          <p:cNvSpPr/>
          <p:nvPr/>
        </p:nvSpPr>
        <p:spPr>
          <a:xfrm rot="10800000">
            <a:off x="6450692" y="5291088"/>
            <a:ext cx="541919" cy="5816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9CCB6261-A8EE-9247-5946-07E62ABEE97D}"/>
              </a:ext>
            </a:extLst>
          </p:cNvPr>
          <p:cNvSpPr txBox="1"/>
          <p:nvPr/>
        </p:nvSpPr>
        <p:spPr>
          <a:xfrm>
            <a:off x="4836144" y="5269104"/>
            <a:ext cx="165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需要对现有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方案进行改进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E5C2AFE-47ED-07F8-86E3-3C2313EAA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6A4CC4-A02E-DBE3-C81E-8FB7E09C658A}"/>
              </a:ext>
            </a:extLst>
          </p:cNvPr>
          <p:cNvSpPr txBox="1"/>
          <p:nvPr/>
        </p:nvSpPr>
        <p:spPr>
          <a:xfrm>
            <a:off x="806949" y="6153803"/>
            <a:ext cx="10735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A.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Yazar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S. Dogan-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Tusha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H. Arslan, “6g vision: An ultra-flexible perspective,” ITU J. Future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Technol., vol. 1, no. 1, pp. 121–140, 2020.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716">
        <p:fade/>
      </p:transition>
    </mc:Choice>
    <mc:Fallback xmlns="">
      <p:transition spd="med" advTm="13971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399C5-8637-DB28-F9C1-00B1EC1C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ACB00BD-D7C2-FCFC-5A69-B85D22EF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BE78AC-2F04-0264-E936-3D869EE7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D8DA0E9-511D-C32B-4984-D2D12921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5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22CE4F-B7DB-CEDB-1EC3-A04A7B498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643FAB-5631-44BF-638E-93FD41EF6883}"/>
              </a:ext>
            </a:extLst>
          </p:cNvPr>
          <p:cNvSpPr/>
          <p:nvPr/>
        </p:nvSpPr>
        <p:spPr>
          <a:xfrm>
            <a:off x="3651250" y="1481760"/>
            <a:ext cx="5090160" cy="2354580"/>
          </a:xfrm>
          <a:prstGeom prst="rect">
            <a:avLst/>
          </a:prstGeom>
          <a:solidFill>
            <a:srgbClr val="F7D7D9">
              <a:alpha val="44706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645ED48F-22C4-00B4-0E2F-4F3E37D77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1" y="796578"/>
            <a:ext cx="6453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传统静态神经网络局限性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8F228B-F496-2B54-42FC-26F5000D8E40}"/>
              </a:ext>
            </a:extLst>
          </p:cNvPr>
          <p:cNvSpPr txBox="1"/>
          <p:nvPr/>
        </p:nvSpPr>
        <p:spPr>
          <a:xfrm>
            <a:off x="1695453" y="4979478"/>
            <a:ext cx="399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8552E8-41D7-4B93-4A6C-5A604443B2EA}"/>
              </a:ext>
            </a:extLst>
          </p:cNvPr>
          <p:cNvSpPr txBox="1"/>
          <p:nvPr/>
        </p:nvSpPr>
        <p:spPr>
          <a:xfrm>
            <a:off x="500471" y="4355885"/>
            <a:ext cx="4362951" cy="1450975"/>
          </a:xfrm>
          <a:prstGeom prst="rect">
            <a:avLst/>
          </a:prstGeom>
          <a:solidFill>
            <a:schemeClr val="tx2">
              <a:lumMod val="20000"/>
              <a:lumOff val="80000"/>
              <a:alpha val="33000"/>
            </a:schemeClr>
          </a:solidFill>
          <a:ln w="19050"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推理过程中网络结构、参数固定不变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计算开销大，效率低下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只能处理单一任务，可泛化性差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难以适应多样化的部署环境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D61A68-3278-2F5B-B702-13DB5B698B41}"/>
              </a:ext>
            </a:extLst>
          </p:cNvPr>
          <p:cNvSpPr txBox="1"/>
          <p:nvPr/>
        </p:nvSpPr>
        <p:spPr>
          <a:xfrm>
            <a:off x="6024245" y="4370375"/>
            <a:ext cx="5523865" cy="1450975"/>
          </a:xfrm>
          <a:prstGeom prst="rect">
            <a:avLst/>
          </a:prstGeom>
          <a:solidFill>
            <a:schemeClr val="tx2">
              <a:lumMod val="20000"/>
              <a:lumOff val="80000"/>
              <a:alpha val="33000"/>
            </a:schemeClr>
          </a:solidFill>
          <a:ln w="19050"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 b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需要一种新型神经网络结构：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仅需训练一次（或少数几次）即可部署在异构边缘节点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在推理阶段可根据场景，动态调整网络结构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尽可能保证模型的推理性能</a:t>
            </a:r>
          </a:p>
        </p:txBody>
      </p:sp>
      <p:pic>
        <p:nvPicPr>
          <p:cNvPr id="12" name="图形 11" descr="V 形箭头 纯色填充">
            <a:extLst>
              <a:ext uri="{FF2B5EF4-FFF2-40B4-BE49-F238E27FC236}">
                <a16:creationId xmlns:a16="http://schemas.microsoft.com/office/drawing/2014/main" id="{148FD7FA-4CF9-CE22-2DA1-86C2379D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6686" y="4906652"/>
            <a:ext cx="914400" cy="43088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FF769C-BF95-B6AA-E1EC-0826776568E2}"/>
              </a:ext>
            </a:extLst>
          </p:cNvPr>
          <p:cNvGrpSpPr/>
          <p:nvPr/>
        </p:nvGrpSpPr>
        <p:grpSpPr>
          <a:xfrm>
            <a:off x="2174240" y="1512863"/>
            <a:ext cx="7769549" cy="2259888"/>
            <a:chOff x="3268" y="2757"/>
            <a:chExt cx="12236" cy="3559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FAD84ED4-281C-0B1A-5638-F2D40BCABB00}"/>
                </a:ext>
              </a:extLst>
            </p:cNvPr>
            <p:cNvCxnSpPr/>
            <p:nvPr/>
          </p:nvCxnSpPr>
          <p:spPr>
            <a:xfrm>
              <a:off x="5022" y="4163"/>
              <a:ext cx="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D0B0933-68FD-3483-4E21-43C96075C46F}"/>
                </a:ext>
              </a:extLst>
            </p:cNvPr>
            <p:cNvSpPr/>
            <p:nvPr/>
          </p:nvSpPr>
          <p:spPr>
            <a:xfrm>
              <a:off x="5856" y="3213"/>
              <a:ext cx="1667" cy="1529"/>
            </a:xfrm>
            <a:prstGeom prst="rect">
              <a:avLst/>
            </a:prstGeom>
            <a:solidFill>
              <a:srgbClr val="FACEF2"/>
            </a:solidFill>
            <a:ln>
              <a:solidFill>
                <a:srgbClr val="F173D9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85DBE7A-6D9D-635A-2B14-4DA0658DF765}"/>
                </a:ext>
              </a:extLst>
            </p:cNvPr>
            <p:cNvSpPr/>
            <p:nvPr/>
          </p:nvSpPr>
          <p:spPr>
            <a:xfrm>
              <a:off x="6215" y="3236"/>
              <a:ext cx="1667" cy="1529"/>
            </a:xfrm>
            <a:prstGeom prst="rect">
              <a:avLst/>
            </a:prstGeom>
            <a:solidFill>
              <a:srgbClr val="FACEF2"/>
            </a:solidFill>
            <a:ln>
              <a:solidFill>
                <a:srgbClr val="EC42CC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A011715-934E-D7B7-509B-FFDDF18C6DC6}"/>
                </a:ext>
              </a:extLst>
            </p:cNvPr>
            <p:cNvSpPr/>
            <p:nvPr/>
          </p:nvSpPr>
          <p:spPr>
            <a:xfrm>
              <a:off x="6616" y="3286"/>
              <a:ext cx="1667" cy="1529"/>
            </a:xfrm>
            <a:prstGeom prst="rect">
              <a:avLst/>
            </a:prstGeom>
            <a:solidFill>
              <a:srgbClr val="FACEF2"/>
            </a:solidFill>
            <a:ln>
              <a:solidFill>
                <a:srgbClr val="EC42CC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23244A2-8E4E-13CE-6B09-A7D4B164C356}"/>
                </a:ext>
              </a:extLst>
            </p:cNvPr>
            <p:cNvSpPr/>
            <p:nvPr/>
          </p:nvSpPr>
          <p:spPr>
            <a:xfrm>
              <a:off x="8191" y="3320"/>
              <a:ext cx="1140" cy="1193"/>
            </a:xfrm>
            <a:prstGeom prst="rect">
              <a:avLst/>
            </a:prstGeom>
            <a:solidFill>
              <a:srgbClr val="F6D1D2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5E1BAC-52F5-2B42-E098-D4E9123892C5}"/>
                </a:ext>
              </a:extLst>
            </p:cNvPr>
            <p:cNvSpPr/>
            <p:nvPr/>
          </p:nvSpPr>
          <p:spPr>
            <a:xfrm>
              <a:off x="8445" y="3377"/>
              <a:ext cx="1140" cy="1193"/>
            </a:xfrm>
            <a:prstGeom prst="rect">
              <a:avLst/>
            </a:prstGeom>
            <a:solidFill>
              <a:srgbClr val="F6D1D2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2B21D4D-0D06-3A96-C36B-FE870C76EDA9}"/>
                </a:ext>
              </a:extLst>
            </p:cNvPr>
            <p:cNvSpPr/>
            <p:nvPr/>
          </p:nvSpPr>
          <p:spPr>
            <a:xfrm>
              <a:off x="8684" y="3473"/>
              <a:ext cx="1140" cy="1193"/>
            </a:xfrm>
            <a:prstGeom prst="rect">
              <a:avLst/>
            </a:prstGeom>
            <a:solidFill>
              <a:srgbClr val="F6D1D2"/>
            </a:solidFill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F3EA381-12E9-191F-7863-1EECFF1B0B34}"/>
                </a:ext>
              </a:extLst>
            </p:cNvPr>
            <p:cNvSpPr/>
            <p:nvPr/>
          </p:nvSpPr>
          <p:spPr>
            <a:xfrm>
              <a:off x="12744" y="3120"/>
              <a:ext cx="364" cy="1861"/>
            </a:xfrm>
            <a:prstGeom prst="rect">
              <a:avLst/>
            </a:prstGeom>
            <a:solidFill>
              <a:srgbClr val="DC5053"/>
            </a:solidFill>
            <a:ln>
              <a:solidFill>
                <a:srgbClr val="941C1F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6689AF8-E74A-171F-D075-A1B23483AC64}"/>
                </a:ext>
              </a:extLst>
            </p:cNvPr>
            <p:cNvSpPr/>
            <p:nvPr/>
          </p:nvSpPr>
          <p:spPr>
            <a:xfrm>
              <a:off x="9808" y="3242"/>
              <a:ext cx="1140" cy="1193"/>
            </a:xfrm>
            <a:prstGeom prst="rect">
              <a:avLst/>
            </a:prstGeom>
            <a:solidFill>
              <a:srgbClr val="EA9698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7AC1768-1015-9B80-EE3B-C601090F24D2}"/>
                </a:ext>
              </a:extLst>
            </p:cNvPr>
            <p:cNvSpPr/>
            <p:nvPr/>
          </p:nvSpPr>
          <p:spPr>
            <a:xfrm>
              <a:off x="10062" y="3298"/>
              <a:ext cx="1140" cy="1193"/>
            </a:xfrm>
            <a:prstGeom prst="rect">
              <a:avLst/>
            </a:prstGeom>
            <a:solidFill>
              <a:srgbClr val="EA9698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B9B6BE6-016C-F656-D7EF-4A8AED0E51CF}"/>
                </a:ext>
              </a:extLst>
            </p:cNvPr>
            <p:cNvSpPr/>
            <p:nvPr/>
          </p:nvSpPr>
          <p:spPr>
            <a:xfrm>
              <a:off x="10301" y="3394"/>
              <a:ext cx="1140" cy="1193"/>
            </a:xfrm>
            <a:prstGeom prst="rect">
              <a:avLst/>
            </a:prstGeom>
            <a:solidFill>
              <a:srgbClr val="EA9698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DFBEC28-8264-83A5-E904-2284DA813016}"/>
                </a:ext>
              </a:extLst>
            </p:cNvPr>
            <p:cNvSpPr/>
            <p:nvPr/>
          </p:nvSpPr>
          <p:spPr>
            <a:xfrm>
              <a:off x="10542" y="3462"/>
              <a:ext cx="1140" cy="1193"/>
            </a:xfrm>
            <a:prstGeom prst="rect">
              <a:avLst/>
            </a:prstGeom>
            <a:solidFill>
              <a:srgbClr val="EA9698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5E0F683-F2EB-0C4F-480E-2D8450AC1ADA}"/>
                </a:ext>
              </a:extLst>
            </p:cNvPr>
            <p:cNvSpPr/>
            <p:nvPr/>
          </p:nvSpPr>
          <p:spPr>
            <a:xfrm>
              <a:off x="10797" y="3519"/>
              <a:ext cx="1140" cy="1193"/>
            </a:xfrm>
            <a:prstGeom prst="rect">
              <a:avLst/>
            </a:prstGeom>
            <a:solidFill>
              <a:srgbClr val="EA9698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8DB0D21-BA44-84C2-B777-3DEE48B97BBC}"/>
                </a:ext>
              </a:extLst>
            </p:cNvPr>
            <p:cNvSpPr/>
            <p:nvPr/>
          </p:nvSpPr>
          <p:spPr>
            <a:xfrm>
              <a:off x="12166" y="2757"/>
              <a:ext cx="364" cy="2480"/>
            </a:xfrm>
            <a:prstGeom prst="rect">
              <a:avLst/>
            </a:prstGeom>
            <a:solidFill>
              <a:srgbClr val="E27073"/>
            </a:solidFill>
            <a:ln>
              <a:solidFill>
                <a:schemeClr val="accent1"/>
              </a:solidFill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A6CEC94-731E-9121-284B-A10AFB94E179}"/>
                </a:ext>
              </a:extLst>
            </p:cNvPr>
            <p:cNvSpPr txBox="1"/>
            <p:nvPr/>
          </p:nvSpPr>
          <p:spPr>
            <a:xfrm>
              <a:off x="3268" y="3916"/>
              <a:ext cx="1150" cy="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Input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A88D16B-5C4A-6949-5745-FAF005BAC6AC}"/>
                </a:ext>
              </a:extLst>
            </p:cNvPr>
            <p:cNvCxnSpPr/>
            <p:nvPr/>
          </p:nvCxnSpPr>
          <p:spPr>
            <a:xfrm>
              <a:off x="13156" y="4104"/>
              <a:ext cx="9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6306BDA-6B69-76B5-19E5-86417C9F32D3}"/>
                </a:ext>
              </a:extLst>
            </p:cNvPr>
            <p:cNvSpPr txBox="1"/>
            <p:nvPr/>
          </p:nvSpPr>
          <p:spPr>
            <a:xfrm>
              <a:off x="14175" y="3859"/>
              <a:ext cx="1329" cy="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Output</a:t>
              </a:r>
              <a:endPara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B5DEBA1-3FA2-F948-0261-C541096C457C}"/>
                </a:ext>
              </a:extLst>
            </p:cNvPr>
            <p:cNvSpPr txBox="1"/>
            <p:nvPr/>
          </p:nvSpPr>
          <p:spPr>
            <a:xfrm>
              <a:off x="9168" y="5785"/>
              <a:ext cx="106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DNN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5ABCB27-F5EF-434B-8CF2-143D267866F0}"/>
                </a:ext>
              </a:extLst>
            </p:cNvPr>
            <p:cNvSpPr txBox="1"/>
            <p:nvPr/>
          </p:nvSpPr>
          <p:spPr>
            <a:xfrm>
              <a:off x="8155" y="5111"/>
              <a:ext cx="1581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layer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7F6C842-01BB-B6BC-8C45-E6E6F8AB38DD}"/>
                </a:ext>
              </a:extLst>
            </p:cNvPr>
            <p:cNvSpPr txBox="1"/>
            <p:nvPr/>
          </p:nvSpPr>
          <p:spPr>
            <a:xfrm>
              <a:off x="12119" y="5119"/>
              <a:ext cx="1581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layer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E791731-56D8-8142-EE8F-49AC3500F574}"/>
                </a:ext>
              </a:extLst>
            </p:cNvPr>
            <p:cNvSpPr/>
            <p:nvPr/>
          </p:nvSpPr>
          <p:spPr>
            <a:xfrm>
              <a:off x="4457" y="3177"/>
              <a:ext cx="481" cy="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5B56F92-7158-8236-6D30-2C4E12F1F4FE}"/>
                </a:ext>
              </a:extLst>
            </p:cNvPr>
            <p:cNvSpPr/>
            <p:nvPr/>
          </p:nvSpPr>
          <p:spPr>
            <a:xfrm>
              <a:off x="4569" y="3705"/>
              <a:ext cx="267" cy="267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6150560C-7E0D-70B0-D926-01B6721B0B04}"/>
                </a:ext>
              </a:extLst>
            </p:cNvPr>
            <p:cNvSpPr/>
            <p:nvPr/>
          </p:nvSpPr>
          <p:spPr>
            <a:xfrm>
              <a:off x="4569" y="3345"/>
              <a:ext cx="267" cy="267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DFA1A69-685A-1534-FF64-904B3D03910B}"/>
                </a:ext>
              </a:extLst>
            </p:cNvPr>
            <p:cNvSpPr/>
            <p:nvPr/>
          </p:nvSpPr>
          <p:spPr>
            <a:xfrm>
              <a:off x="4569" y="4047"/>
              <a:ext cx="267" cy="267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DE4D765-3892-CA55-BFB7-C15FCF112F62}"/>
                </a:ext>
              </a:extLst>
            </p:cNvPr>
            <p:cNvSpPr/>
            <p:nvPr/>
          </p:nvSpPr>
          <p:spPr>
            <a:xfrm>
              <a:off x="4569" y="4390"/>
              <a:ext cx="267" cy="267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94429C7-E5AD-7579-3F7A-C924478A9A3D}"/>
                </a:ext>
              </a:extLst>
            </p:cNvPr>
            <p:cNvSpPr/>
            <p:nvPr/>
          </p:nvSpPr>
          <p:spPr>
            <a:xfrm>
              <a:off x="4569" y="4733"/>
              <a:ext cx="267" cy="267"/>
            </a:xfrm>
            <a:prstGeom prst="ellipse">
              <a:avLst/>
            </a:prstGeom>
            <a:solidFill>
              <a:srgbClr val="C00000">
                <a:alpha val="6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268BC0D-4D66-2340-00D6-916C5777E261}"/>
                </a:ext>
              </a:extLst>
            </p:cNvPr>
            <p:cNvSpPr txBox="1"/>
            <p:nvPr/>
          </p:nvSpPr>
          <p:spPr>
            <a:xfrm>
              <a:off x="4060" y="5241"/>
              <a:ext cx="128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网络状态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BD1E6CD-1A28-2EC7-734E-887B251ACE24}"/>
                </a:ext>
              </a:extLst>
            </p:cNvPr>
            <p:cNvSpPr txBox="1"/>
            <p:nvPr/>
          </p:nvSpPr>
          <p:spPr>
            <a:xfrm>
              <a:off x="14170" y="4452"/>
              <a:ext cx="13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12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网络优化参数/决策</a:t>
              </a:r>
            </a:p>
          </p:txBody>
        </p:sp>
      </p:grpSp>
      <p:sp>
        <p:nvSpPr>
          <p:cNvPr id="47" name="标题 1">
            <a:extLst>
              <a:ext uri="{FF2B5EF4-FFF2-40B4-BE49-F238E27FC236}">
                <a16:creationId xmlns:a16="http://schemas.microsoft.com/office/drawing/2014/main" id="{753A61E8-5F56-E31C-D210-3D2917D8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9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716">
        <p:fade/>
      </p:transition>
    </mc:Choice>
    <mc:Fallback xmlns="">
      <p:transition spd="med" advTm="13971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79B6-17BA-97B8-2D5B-2CB5C78E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8C21421B-D36A-A8F6-3814-90573555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CD6B3814-4572-EEAC-391C-E7BA690D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86E9EB9B-4989-A946-E7B8-B20C4C96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6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D3A57-E8DC-7C64-D8E0-0139D157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C97972-3C4F-2E61-69E9-D281DFCDA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796" y="1859004"/>
            <a:ext cx="3326765" cy="12960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00C885-3163-84C8-91E8-F0B80CA7F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690" y="1859004"/>
            <a:ext cx="4723765" cy="12376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8C40D4-8E93-0C3A-985D-B4F13BE54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595" y="3635099"/>
            <a:ext cx="2688590" cy="196723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4C30D50-ED9B-C59A-D01E-7FAA6C4CC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9041" y="3769084"/>
            <a:ext cx="2708910" cy="1757045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A32D30BF-C4DB-D683-9C79-9DB4C2E1743A}"/>
              </a:ext>
            </a:extLst>
          </p:cNvPr>
          <p:cNvSpPr txBox="1"/>
          <p:nvPr/>
        </p:nvSpPr>
        <p:spPr>
          <a:xfrm>
            <a:off x="2257976" y="3279256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动态深度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early exit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842C96B-F040-C6FB-CDB1-D200F217F2A5}"/>
              </a:ext>
            </a:extLst>
          </p:cNvPr>
          <p:cNvSpPr txBox="1"/>
          <p:nvPr/>
        </p:nvSpPr>
        <p:spPr>
          <a:xfrm>
            <a:off x="7794335" y="3327516"/>
            <a:ext cx="22758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动态深度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layer skipping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DF4A730-3E7A-34AF-06FA-5A3AA791D4EB}"/>
              </a:ext>
            </a:extLst>
          </p:cNvPr>
          <p:cNvSpPr txBox="1"/>
          <p:nvPr/>
        </p:nvSpPr>
        <p:spPr>
          <a:xfrm>
            <a:off x="1953176" y="5699675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动态宽度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86AD23F-E944-33EB-BA19-9996906A2207}"/>
              </a:ext>
            </a:extLst>
          </p:cNvPr>
          <p:cNvSpPr txBox="1"/>
          <p:nvPr/>
        </p:nvSpPr>
        <p:spPr>
          <a:xfrm>
            <a:off x="7947670" y="5710060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动态路由</a:t>
            </a:r>
          </a:p>
        </p:txBody>
      </p:sp>
      <p:sp>
        <p:nvSpPr>
          <p:cNvPr id="50" name="文本框 27">
            <a:extLst>
              <a:ext uri="{FF2B5EF4-FFF2-40B4-BE49-F238E27FC236}">
                <a16:creationId xmlns:a16="http://schemas.microsoft.com/office/drawing/2014/main" id="{22BD6B6A-8550-C0FB-6D74-2B030DE9C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91" y="796643"/>
            <a:ext cx="11145779" cy="940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动态神经网络：根据不同输入动态调整网络结构或参数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charset="0"/>
              <a:buChar char="n"/>
            </a:pPr>
            <a:endParaRPr lang="en-US" altLang="zh-CN" sz="1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推理阶段自适应调整：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网络结构（层数、宽度、推理路径）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、参数（门控权重）等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71DF74-6BE5-CCED-2E29-49D1B44AD9F0}"/>
              </a:ext>
            </a:extLst>
          </p:cNvPr>
          <p:cNvSpPr txBox="1"/>
          <p:nvPr/>
        </p:nvSpPr>
        <p:spPr>
          <a:xfrm>
            <a:off x="4803691" y="3362158"/>
            <a:ext cx="2504327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网络结构决定推理开销，动态推理为平衡决策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精度和速度提供可能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3EAC5CE-B61E-09E8-6A38-6A8AD9CF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97C8EA-98B2-1B69-6798-FF5B2217AB0A}"/>
              </a:ext>
            </a:extLst>
          </p:cNvPr>
          <p:cNvSpPr txBox="1"/>
          <p:nvPr/>
        </p:nvSpPr>
        <p:spPr>
          <a:xfrm>
            <a:off x="806949" y="6084647"/>
            <a:ext cx="10735325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 Y. Han, G. Huang, S. Song, L. Yang, H. Wang and Y. Wang, "Dynamic Neural Networks: A Survey," in IEEE Transactions on Pattern Analysis and Machine Intelligence, vol. 44, no. 11, pp. 7436-7456, 1 Nov. 2022.</a:t>
            </a:r>
            <a:endParaRPr lang="zh-CN" altLang="en-US" sz="1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1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716">
        <p:fade/>
      </p:transition>
    </mc:Choice>
    <mc:Fallback xmlns="">
      <p:transition spd="med" advTm="13971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05809" y="1829524"/>
            <a:ext cx="6255026" cy="1899920"/>
            <a:chOff x="1395454" y="924560"/>
            <a:chExt cx="6255026" cy="1899920"/>
          </a:xfrm>
        </p:grpSpPr>
        <p:sp>
          <p:nvSpPr>
            <p:cNvPr id="8" name="文本框 7"/>
            <p:cNvSpPr txBox="1"/>
            <p:nvPr/>
          </p:nvSpPr>
          <p:spPr>
            <a:xfrm>
              <a:off x="1395454" y="924560"/>
              <a:ext cx="582211" cy="106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096441" y="1370796"/>
              <a:ext cx="1766830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Part Three</a:t>
              </a:r>
              <a:endParaRPr lang="zh-CN" altLang="en-US" sz="2400" i="1" spc="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95455" y="1917085"/>
              <a:ext cx="2287806" cy="8135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zh-CN" altLang="en-US" sz="4000" b="1" spc="1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系统模型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8852463" y="1829524"/>
            <a:ext cx="2762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0" b="1" spc="100" dirty="0">
                <a:solidFill>
                  <a:srgbClr val="FFF2C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叁</a:t>
            </a:r>
            <a:endParaRPr lang="zh-CN" altLang="en-US" sz="20000" b="1" dirty="0">
              <a:solidFill>
                <a:srgbClr val="FFF2C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6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36">
        <p:fade/>
      </p:transition>
    </mc:Choice>
    <mc:Fallback xmlns="">
      <p:transition spd="med" advTm="393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9DED-06C6-5E5D-6645-D229BEBB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D97B613A-9DC6-648A-FC5F-ECEC0883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8446A5A8-1476-D735-6683-E70E9762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034B1BE7-3806-5504-602E-A57284FA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8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6930FE8-CAF0-7EC7-C1A0-F9B32CB9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2299D4AB-9FA3-F254-AD97-58785F7D9A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4" y="1619037"/>
            <a:ext cx="4789032" cy="3619926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6920F07C-0BCE-AD08-ABB5-86F7A6593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988678"/>
            <a:ext cx="39793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多用户边缘计算网络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C92954-ADED-11F0-10A3-2DDED849D5A3}"/>
                  </a:ext>
                </a:extLst>
              </p:cNvPr>
              <p:cNvSpPr txBox="1"/>
              <p:nvPr/>
            </p:nvSpPr>
            <p:spPr>
              <a:xfrm>
                <a:off x="5889466" y="988678"/>
                <a:ext cx="5032534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charset="0"/>
                  <a:buChar char="Ø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对于网络中的用户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，时延定义如下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2C92954-ADED-11F0-10A3-2DDED849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6" y="988678"/>
                <a:ext cx="5032534" cy="519053"/>
              </a:xfrm>
              <a:prstGeom prst="rect">
                <a:avLst/>
              </a:prstGeom>
              <a:blipFill>
                <a:blip r:embed="rId6"/>
                <a:stretch>
                  <a:fillRect l="-1090" b="-2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4F1F64D-25B4-8E6F-FC3A-218437FE1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95" y="2089953"/>
            <a:ext cx="3850363" cy="8746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AF24A4-C9E4-CF1C-54A7-D26CD76077AE}"/>
              </a:ext>
            </a:extLst>
          </p:cNvPr>
          <p:cNvSpPr txBox="1"/>
          <p:nvPr/>
        </p:nvSpPr>
        <p:spPr>
          <a:xfrm>
            <a:off x="6218893" y="1509291"/>
            <a:ext cx="226393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任务传输时延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47CC7E1-6325-7B7E-CBCD-CE7A3F0788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52" y="3601112"/>
            <a:ext cx="1592096" cy="6468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D74E4B-ADE2-1A38-2A9A-F18175DBF7EB}"/>
              </a:ext>
            </a:extLst>
          </p:cNvPr>
          <p:cNvSpPr txBox="1"/>
          <p:nvPr/>
        </p:nvSpPr>
        <p:spPr>
          <a:xfrm>
            <a:off x="6218892" y="3071472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边缘服务器运算时延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B9010A-1619-1B8B-E67D-8AB9A90FA7A7}"/>
              </a:ext>
            </a:extLst>
          </p:cNvPr>
          <p:cNvSpPr txBox="1"/>
          <p:nvPr/>
        </p:nvSpPr>
        <p:spPr>
          <a:xfrm>
            <a:off x="6218891" y="4178464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卸载处理时延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0C1614E4-A4BD-E8AC-EC5C-1E7B1609F6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94" y="4751116"/>
            <a:ext cx="2569506" cy="40448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5A931B8-FEDB-5101-DE66-986B47DAB42D}"/>
              </a:ext>
            </a:extLst>
          </p:cNvPr>
          <p:cNvSpPr txBox="1"/>
          <p:nvPr/>
        </p:nvSpPr>
        <p:spPr>
          <a:xfrm>
            <a:off x="6218890" y="5159088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本地处理时延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981260-5D9D-6589-F1EF-CF4BF4CB01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72" y="5661077"/>
            <a:ext cx="1508256" cy="70547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5552652-DD09-E263-0DF5-BFE6CCD328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5534651"/>
            <a:ext cx="2053263" cy="346333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37E4C26-9706-9EBF-6CDD-7C8F7520BED8}"/>
              </a:ext>
            </a:extLst>
          </p:cNvPr>
          <p:cNvSpPr txBox="1"/>
          <p:nvPr/>
        </p:nvSpPr>
        <p:spPr>
          <a:xfrm>
            <a:off x="2219960" y="5235914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用户特征向量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FED8FAEE-0EA0-D37F-94E9-987EDB63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系统模型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6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09">
        <p:fade/>
      </p:transition>
    </mc:Choice>
    <mc:Fallback xmlns="">
      <p:transition spd="med" advTm="12910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BAF3-1FF5-F102-AE08-2E0E0DA4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AB1D50F7-6A09-E7AD-816A-54841B00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2024/12/30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DA289AA2-5B1E-94CE-6E11-F72BEC6B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西安电子科技大学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A623E1CF-80A2-AD8A-755E-C8362E2A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9</a:t>
            </a:fld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9A89D4EA-ABF8-344F-FC73-481FEA894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783" y="10366"/>
            <a:ext cx="2271217" cy="65092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0E3460AF-4ADD-46D2-30B6-3AE4DF28C4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4" y="1619037"/>
            <a:ext cx="4789032" cy="3619926"/>
          </a:xfrm>
          <a:prstGeom prst="rect">
            <a:avLst/>
          </a:prstGeom>
        </p:spPr>
      </p:pic>
      <p:sp>
        <p:nvSpPr>
          <p:cNvPr id="7" name="文本框 27">
            <a:extLst>
              <a:ext uri="{FF2B5EF4-FFF2-40B4-BE49-F238E27FC236}">
                <a16:creationId xmlns:a16="http://schemas.microsoft.com/office/drawing/2014/main" id="{216478AB-B6F6-8633-2F60-AF5EC10C6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2" y="988678"/>
            <a:ext cx="397933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多用户边缘计算网络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22497B-7C94-9151-DACE-0368761EA4A7}"/>
                  </a:ext>
                </a:extLst>
              </p:cNvPr>
              <p:cNvSpPr txBox="1"/>
              <p:nvPr/>
            </p:nvSpPr>
            <p:spPr>
              <a:xfrm>
                <a:off x="5889466" y="988678"/>
                <a:ext cx="5032534" cy="988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charset="0"/>
                  <a:buChar char="Ø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对于网络中的用户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zh-CN" alt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，能耗定义如下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（仅考虑用户端能耗）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322497B-7C94-9151-DACE-0368761E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6" y="988678"/>
                <a:ext cx="5032534" cy="988156"/>
              </a:xfrm>
              <a:prstGeom prst="rect">
                <a:avLst/>
              </a:prstGeom>
              <a:blipFill>
                <a:blip r:embed="rId6"/>
                <a:stretch>
                  <a:fillRect l="-1090" b="-10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34102CA-0D8A-D06D-EA4E-B69A397905E0}"/>
              </a:ext>
            </a:extLst>
          </p:cNvPr>
          <p:cNvSpPr txBox="1"/>
          <p:nvPr/>
        </p:nvSpPr>
        <p:spPr>
          <a:xfrm>
            <a:off x="6218891" y="2061789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卸载处理能耗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D6C88E-12CE-AABD-7349-7E14A2FCCC04}"/>
              </a:ext>
            </a:extLst>
          </p:cNvPr>
          <p:cNvSpPr txBox="1"/>
          <p:nvPr/>
        </p:nvSpPr>
        <p:spPr>
          <a:xfrm>
            <a:off x="6218890" y="3042413"/>
            <a:ext cx="256950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本地处理时延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F38BC6-A2AB-6A50-0B41-1B0A1862A6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52" y="2625824"/>
            <a:ext cx="1740096" cy="3841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9B6028-DFBD-32AC-F8D1-968D30CFC4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07" y="3574525"/>
            <a:ext cx="2555003" cy="4196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0FA008-9ABB-C413-D32B-594455ACB7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" y="5534651"/>
            <a:ext cx="2053263" cy="34633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81F1EF8-CB8E-A6FD-5B2A-AA22D8FDF7EF}"/>
              </a:ext>
            </a:extLst>
          </p:cNvPr>
          <p:cNvSpPr txBox="1"/>
          <p:nvPr/>
        </p:nvSpPr>
        <p:spPr>
          <a:xfrm>
            <a:off x="2219960" y="5235914"/>
            <a:ext cx="197104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用户特征向量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E5F14ED-C570-174C-0A1F-8DE658A3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58" y="-22261"/>
            <a:ext cx="10515600" cy="516968"/>
          </a:xfrm>
        </p:spPr>
        <p:txBody>
          <a:bodyPr>
            <a:normAutofit fontScale="90000"/>
          </a:bodyPr>
          <a:lstStyle/>
          <a:p>
            <a:r>
              <a:rPr lang="zh-CN" altLang="en-US" sz="311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系统模型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3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09">
        <p:fade/>
      </p:transition>
    </mc:Choice>
    <mc:Fallback xmlns="">
      <p:transition spd="med" advTm="12910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c16c022-e6ca-462d-961d-143c8f25385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44.2|1.4|2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44.2|1.4|2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|44.2|1.4|2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8.7|3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8.7|3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8.7|3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8.7|36.3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solidFill>
              <a:schemeClr val="accent4">
                <a:lumMod val="20000"/>
                <a:lumOff val="80000"/>
              </a:schemeClr>
            </a:solidFill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gqx32jx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10278</TotalTime>
  <Words>1378</Words>
  <Application>Microsoft Office PowerPoint</Application>
  <PresentationFormat>宽屏</PresentationFormat>
  <Paragraphs>270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黑体</vt:lpstr>
      <vt:lpstr>思源黑体 CN Heavy</vt:lpstr>
      <vt:lpstr>思源黑体 CN Medium</vt:lpstr>
      <vt:lpstr>思源黑体 CN Normal</vt:lpstr>
      <vt:lpstr>微软雅黑</vt:lpstr>
      <vt:lpstr>优设标题黑</vt:lpstr>
      <vt:lpstr>Arial</vt:lpstr>
      <vt:lpstr>Cambria Math</vt:lpstr>
      <vt:lpstr>Times New Roman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研究背景</vt:lpstr>
      <vt:lpstr>研究背景</vt:lpstr>
      <vt:lpstr>研究背景</vt:lpstr>
      <vt:lpstr>PowerPoint 演示文稿</vt:lpstr>
      <vt:lpstr>系统模型</vt:lpstr>
      <vt:lpstr>系统模型</vt:lpstr>
      <vt:lpstr>系统模型</vt:lpstr>
      <vt:lpstr>系统模型</vt:lpstr>
      <vt:lpstr>PowerPoint 演示文稿</vt:lpstr>
      <vt:lpstr>所提方案</vt:lpstr>
      <vt:lpstr>所提方案</vt:lpstr>
      <vt:lpstr>所提方案</vt:lpstr>
      <vt:lpstr>所提方案</vt:lpstr>
      <vt:lpstr>所提方案</vt:lpstr>
      <vt:lpstr>所提方案</vt:lpstr>
      <vt:lpstr>PowerPoint 演示文稿</vt:lpstr>
      <vt:lpstr>仿真结果</vt:lpstr>
      <vt:lpstr>仿真结果</vt:lpstr>
      <vt:lpstr>仿真结果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Longfei Ma</cp:lastModifiedBy>
  <cp:revision>1465</cp:revision>
  <dcterms:created xsi:type="dcterms:W3CDTF">2020-04-17T07:46:00Z</dcterms:created>
  <dcterms:modified xsi:type="dcterms:W3CDTF">2024-12-30T02:19:45Z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F556333B2EA84E349D22E99D25F066FD</vt:lpwstr>
  </property>
  <property fmtid="{D5CDD505-2E9C-101B-9397-08002B2CF9AE}" pid="3" name="KSOProductBuildVer">
    <vt:lpwstr>2052-11.1.0.11115</vt:lpwstr>
  </property>
</Properties>
</file>